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Arial" charset="1" panose="020B0604020202020204"/>
      <p:regular r:id="rId28"/>
    </p:embeddedFont>
    <p:embeddedFont>
      <p:font typeface="Arimo Bold" charset="1" panose="020B0704020202020204"/>
      <p:regular r:id="rId30"/>
    </p:embeddedFont>
    <p:embeddedFont>
      <p:font typeface="Arimo" charset="1" panose="020B0604020202020204"/>
      <p:regular r:id="rId31"/>
    </p:embeddedFont>
    <p:embeddedFont>
      <p:font typeface="Fira Sans" charset="1" panose="020B0503050000020004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notesMasters/notesMaster1.xml" Type="http://schemas.openxmlformats.org/officeDocument/2006/relationships/notesMaster"/><Relationship Id="rId26" Target="theme/theme2.xml" Type="http://schemas.openxmlformats.org/officeDocument/2006/relationships/theme"/><Relationship Id="rId27" Target="notesSlides/notesSlide1.xml" Type="http://schemas.openxmlformats.org/officeDocument/2006/relationships/notesSlide"/><Relationship Id="rId28" Target="fonts/font28.fntdata" Type="http://schemas.openxmlformats.org/officeDocument/2006/relationships/font"/><Relationship Id="rId29" Target="notesSlides/notesSlide2.xml" Type="http://schemas.openxmlformats.org/officeDocument/2006/relationships/notes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notesSlides/notesSlide3.xml" Type="http://schemas.openxmlformats.org/officeDocument/2006/relationships/notesSlide"/><Relationship Id="rId33" Target="notesSlides/notesSlide4.xml" Type="http://schemas.openxmlformats.org/officeDocument/2006/relationships/notesSlide"/><Relationship Id="rId34" Target="notesSlides/notesSlide5.xml" Type="http://schemas.openxmlformats.org/officeDocument/2006/relationships/notesSlide"/><Relationship Id="rId35" Target="notesSlides/notesSlide6.xml" Type="http://schemas.openxmlformats.org/officeDocument/2006/relationships/notesSlide"/><Relationship Id="rId36" Target="fonts/font36.fntdata" Type="http://schemas.openxmlformats.org/officeDocument/2006/relationships/font"/><Relationship Id="rId37" Target="notesSlides/notesSlide7.xml" Type="http://schemas.openxmlformats.org/officeDocument/2006/relationships/notesSlide"/><Relationship Id="rId38" Target="notesSlides/notesSlide8.xml" Type="http://schemas.openxmlformats.org/officeDocument/2006/relationships/notesSlide"/><Relationship Id="rId39" Target="notesSlides/notesSlide9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10.xml" Type="http://schemas.openxmlformats.org/officeDocument/2006/relationships/notesSlide"/><Relationship Id="rId41" Target="notesSlides/notesSlide11.xml" Type="http://schemas.openxmlformats.org/officeDocument/2006/relationships/notesSlide"/><Relationship Id="rId42" Target="notesSlides/notesSlide12.xml" Type="http://schemas.openxmlformats.org/officeDocument/2006/relationships/notesSlide"/><Relationship Id="rId43" Target="notesSlides/notesSlide13.xml" Type="http://schemas.openxmlformats.org/officeDocument/2006/relationships/notesSlide"/><Relationship Id="rId44" Target="notesSlides/notesSlide14.xml" Type="http://schemas.openxmlformats.org/officeDocument/2006/relationships/notesSlide"/><Relationship Id="rId45" Target="notesSlides/notesSlide15.xml" Type="http://schemas.openxmlformats.org/officeDocument/2006/relationships/notesSlide"/><Relationship Id="rId46" Target="notesSlides/notesSlide16.xml" Type="http://schemas.openxmlformats.org/officeDocument/2006/relationships/notesSlide"/><Relationship Id="rId47" Target="notesSlides/notesSlide17.xml" Type="http://schemas.openxmlformats.org/officeDocument/2006/relationships/notesSlide"/><Relationship Id="rId48" Target="notesSlides/notesSlide18.xml" Type="http://schemas.openxmlformats.org/officeDocument/2006/relationships/notesSlide"/><Relationship Id="rId49" Target="notesSlides/notesSlide19.xml" Type="http://schemas.openxmlformats.org/officeDocument/2006/relationships/notes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13.png" Type="http://schemas.openxmlformats.org/officeDocument/2006/relationships/image"/><Relationship Id="rId6" Target="../embeddings/oleObject1.bin" Type="http://schemas.openxmlformats.org/officeDocument/2006/relationships/oleObjec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1140"/>
            <a:ext cx="1257300" cy="1185736"/>
            <a:chOff x="0" y="0"/>
            <a:chExt cx="1676400" cy="1580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400" cy="1581023"/>
            </a:xfrm>
            <a:custGeom>
              <a:avLst/>
              <a:gdLst/>
              <a:ahLst/>
              <a:cxnLst/>
              <a:rect r="r" b="b" t="t" l="l"/>
              <a:pathLst>
                <a:path h="1581023" w="1676400">
                  <a:moveTo>
                    <a:pt x="0" y="0"/>
                  </a:moveTo>
                  <a:lnTo>
                    <a:pt x="1676400" y="0"/>
                  </a:lnTo>
                  <a:lnTo>
                    <a:pt x="1676400" y="1581023"/>
                  </a:lnTo>
                  <a:lnTo>
                    <a:pt x="0" y="158102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54415" y="9534525"/>
            <a:ext cx="3033585" cy="772350"/>
            <a:chOff x="0" y="0"/>
            <a:chExt cx="4044780" cy="102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44823" cy="1029843"/>
            </a:xfrm>
            <a:custGeom>
              <a:avLst/>
              <a:gdLst/>
              <a:ahLst/>
              <a:cxnLst/>
              <a:rect r="r" b="b" t="t" l="l"/>
              <a:pathLst>
                <a:path h="1029843" w="4044823">
                  <a:moveTo>
                    <a:pt x="0" y="0"/>
                  </a:moveTo>
                  <a:lnTo>
                    <a:pt x="4044823" y="0"/>
                  </a:lnTo>
                  <a:lnTo>
                    <a:pt x="4044823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D9222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298" y="9534525"/>
            <a:ext cx="13997116" cy="772352"/>
            <a:chOff x="0" y="0"/>
            <a:chExt cx="18662822" cy="1029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62777" cy="1029843"/>
            </a:xfrm>
            <a:custGeom>
              <a:avLst/>
              <a:gdLst/>
              <a:ahLst/>
              <a:cxnLst/>
              <a:rect r="r" b="b" t="t" l="l"/>
              <a:pathLst>
                <a:path h="1029843" w="18662777">
                  <a:moveTo>
                    <a:pt x="0" y="0"/>
                  </a:moveTo>
                  <a:lnTo>
                    <a:pt x="18662777" y="0"/>
                  </a:lnTo>
                  <a:lnTo>
                    <a:pt x="18662777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686894" y="339184"/>
            <a:ext cx="1092708" cy="809414"/>
            <a:chOff x="0" y="0"/>
            <a:chExt cx="1456944" cy="1079218"/>
          </a:xfrm>
        </p:grpSpPr>
        <p:sp>
          <p:nvSpPr>
            <p:cNvPr name="Freeform 9" id="9" descr="Graphical user interface, text, application  Description automatically generated"/>
            <p:cNvSpPr/>
            <p:nvPr/>
          </p:nvSpPr>
          <p:spPr>
            <a:xfrm flipH="false" flipV="false" rot="0">
              <a:off x="0" y="0"/>
              <a:ext cx="1456944" cy="1079246"/>
            </a:xfrm>
            <a:custGeom>
              <a:avLst/>
              <a:gdLst/>
              <a:ahLst/>
              <a:cxnLst/>
              <a:rect r="r" b="b" t="t" l="l"/>
              <a:pathLst>
                <a:path h="1079246" w="1456944">
                  <a:moveTo>
                    <a:pt x="0" y="0"/>
                  </a:moveTo>
                  <a:lnTo>
                    <a:pt x="1456944" y="0"/>
                  </a:lnTo>
                  <a:lnTo>
                    <a:pt x="1456944" y="1079246"/>
                  </a:lnTo>
                  <a:lnTo>
                    <a:pt x="0" y="107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4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0793" y="212364"/>
            <a:ext cx="3474384" cy="1063058"/>
            <a:chOff x="0" y="0"/>
            <a:chExt cx="4632512" cy="1417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32452" cy="1417447"/>
            </a:xfrm>
            <a:custGeom>
              <a:avLst/>
              <a:gdLst/>
              <a:ahLst/>
              <a:cxnLst/>
              <a:rect r="r" b="b" t="t" l="l"/>
              <a:pathLst>
                <a:path h="1417447" w="4632452">
                  <a:moveTo>
                    <a:pt x="0" y="0"/>
                  </a:moveTo>
                  <a:lnTo>
                    <a:pt x="4632452" y="0"/>
                  </a:lnTo>
                  <a:lnTo>
                    <a:pt x="4632452" y="1417447"/>
                  </a:lnTo>
                  <a:lnTo>
                    <a:pt x="0" y="1417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3240334" y="202659"/>
            <a:ext cx="12969365" cy="1652083"/>
            <a:chOff x="0" y="0"/>
            <a:chExt cx="17292487" cy="220277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292487" cy="2202777"/>
            </a:xfrm>
            <a:custGeom>
              <a:avLst/>
              <a:gdLst/>
              <a:ahLst/>
              <a:cxnLst/>
              <a:rect r="r" b="b" t="t" l="l"/>
              <a:pathLst>
                <a:path h="2202777" w="17292487">
                  <a:moveTo>
                    <a:pt x="0" y="0"/>
                  </a:moveTo>
                  <a:lnTo>
                    <a:pt x="17292487" y="0"/>
                  </a:lnTo>
                  <a:lnTo>
                    <a:pt x="17292487" y="2202777"/>
                  </a:lnTo>
                  <a:lnTo>
                    <a:pt x="0" y="22027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28575"/>
              <a:ext cx="17292487" cy="2174202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5200"/>
                </a:lnSpc>
              </a:pPr>
              <a:r>
                <a:rPr lang="en-US" sz="4815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Humidity Prediction for Ghatkopar Area by Time Series </a:t>
              </a:r>
            </a:p>
          </p:txBody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141031" y="4476726"/>
            <a:ext cx="8002970" cy="4644414"/>
            <a:chOff x="0" y="0"/>
            <a:chExt cx="10670626" cy="619255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670667" cy="6192520"/>
            </a:xfrm>
            <a:custGeom>
              <a:avLst/>
              <a:gdLst/>
              <a:ahLst/>
              <a:cxnLst/>
              <a:rect r="r" b="b" t="t" l="l"/>
              <a:pathLst>
                <a:path h="6192520" w="10670667">
                  <a:moveTo>
                    <a:pt x="0" y="0"/>
                  </a:moveTo>
                  <a:lnTo>
                    <a:pt x="10670667" y="0"/>
                  </a:lnTo>
                  <a:lnTo>
                    <a:pt x="10670667" y="6192520"/>
                  </a:lnTo>
                  <a:lnTo>
                    <a:pt x="0" y="6192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1788"/>
              </a:stretch>
            </a:blip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-5400000">
            <a:off x="10928719" y="2816602"/>
            <a:ext cx="4644405" cy="7964652"/>
            <a:chOff x="0" y="0"/>
            <a:chExt cx="6192540" cy="1061953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192520" cy="10619486"/>
            </a:xfrm>
            <a:custGeom>
              <a:avLst/>
              <a:gdLst/>
              <a:ahLst/>
              <a:cxnLst/>
              <a:rect r="r" b="b" t="t" l="l"/>
              <a:pathLst>
                <a:path h="10619486" w="6192520">
                  <a:moveTo>
                    <a:pt x="0" y="0"/>
                  </a:moveTo>
                  <a:lnTo>
                    <a:pt x="6192520" y="0"/>
                  </a:lnTo>
                  <a:lnTo>
                    <a:pt x="6192520" y="10619486"/>
                  </a:lnTo>
                  <a:lnTo>
                    <a:pt x="0" y="106194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154906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5234025" y="2133016"/>
            <a:ext cx="7819950" cy="165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16010123012- Aaryan Sharma</a:t>
            </a:r>
          </a:p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16010123023- Aditya Baheti</a:t>
            </a:r>
          </a:p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16010123037- Ambuj Rai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1140"/>
            <a:ext cx="1257300" cy="1185736"/>
            <a:chOff x="0" y="0"/>
            <a:chExt cx="1676400" cy="1580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400" cy="1581023"/>
            </a:xfrm>
            <a:custGeom>
              <a:avLst/>
              <a:gdLst/>
              <a:ahLst/>
              <a:cxnLst/>
              <a:rect r="r" b="b" t="t" l="l"/>
              <a:pathLst>
                <a:path h="1581023" w="1676400">
                  <a:moveTo>
                    <a:pt x="0" y="0"/>
                  </a:moveTo>
                  <a:lnTo>
                    <a:pt x="1676400" y="0"/>
                  </a:lnTo>
                  <a:lnTo>
                    <a:pt x="1676400" y="1581023"/>
                  </a:lnTo>
                  <a:lnTo>
                    <a:pt x="0" y="158102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54415" y="9534525"/>
            <a:ext cx="3033585" cy="772350"/>
            <a:chOff x="0" y="0"/>
            <a:chExt cx="4044780" cy="102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44823" cy="1029843"/>
            </a:xfrm>
            <a:custGeom>
              <a:avLst/>
              <a:gdLst/>
              <a:ahLst/>
              <a:cxnLst/>
              <a:rect r="r" b="b" t="t" l="l"/>
              <a:pathLst>
                <a:path h="1029843" w="4044823">
                  <a:moveTo>
                    <a:pt x="0" y="0"/>
                  </a:moveTo>
                  <a:lnTo>
                    <a:pt x="4044823" y="0"/>
                  </a:lnTo>
                  <a:lnTo>
                    <a:pt x="4044823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D9222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298" y="9534525"/>
            <a:ext cx="13997116" cy="772352"/>
            <a:chOff x="0" y="0"/>
            <a:chExt cx="18662822" cy="1029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62777" cy="1029843"/>
            </a:xfrm>
            <a:custGeom>
              <a:avLst/>
              <a:gdLst/>
              <a:ahLst/>
              <a:cxnLst/>
              <a:rect r="r" b="b" t="t" l="l"/>
              <a:pathLst>
                <a:path h="1029843" w="18662777">
                  <a:moveTo>
                    <a:pt x="0" y="0"/>
                  </a:moveTo>
                  <a:lnTo>
                    <a:pt x="18662777" y="0"/>
                  </a:lnTo>
                  <a:lnTo>
                    <a:pt x="18662777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686894" y="339184"/>
            <a:ext cx="1092708" cy="809414"/>
            <a:chOff x="0" y="0"/>
            <a:chExt cx="1456944" cy="1079218"/>
          </a:xfrm>
        </p:grpSpPr>
        <p:sp>
          <p:nvSpPr>
            <p:cNvPr name="Freeform 9" id="9" descr="Graphical user interface, text, application  Description automatically generated"/>
            <p:cNvSpPr/>
            <p:nvPr/>
          </p:nvSpPr>
          <p:spPr>
            <a:xfrm flipH="false" flipV="false" rot="0">
              <a:off x="0" y="0"/>
              <a:ext cx="1456944" cy="1079246"/>
            </a:xfrm>
            <a:custGeom>
              <a:avLst/>
              <a:gdLst/>
              <a:ahLst/>
              <a:cxnLst/>
              <a:rect r="r" b="b" t="t" l="l"/>
              <a:pathLst>
                <a:path h="1079246" w="1456944">
                  <a:moveTo>
                    <a:pt x="0" y="0"/>
                  </a:moveTo>
                  <a:lnTo>
                    <a:pt x="1456944" y="0"/>
                  </a:lnTo>
                  <a:lnTo>
                    <a:pt x="1456944" y="1079246"/>
                  </a:lnTo>
                  <a:lnTo>
                    <a:pt x="0" y="107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4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0793" y="212364"/>
            <a:ext cx="3474384" cy="1063058"/>
            <a:chOff x="0" y="0"/>
            <a:chExt cx="4632512" cy="1417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32452" cy="1417447"/>
            </a:xfrm>
            <a:custGeom>
              <a:avLst/>
              <a:gdLst/>
              <a:ahLst/>
              <a:cxnLst/>
              <a:rect r="r" b="b" t="t" l="l"/>
              <a:pathLst>
                <a:path h="1417447" w="4632452">
                  <a:moveTo>
                    <a:pt x="0" y="0"/>
                  </a:moveTo>
                  <a:lnTo>
                    <a:pt x="4632452" y="0"/>
                  </a:lnTo>
                  <a:lnTo>
                    <a:pt x="4632452" y="1417447"/>
                  </a:lnTo>
                  <a:lnTo>
                    <a:pt x="0" y="1417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2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2208056" y="1948845"/>
            <a:ext cx="14738909" cy="6845649"/>
          </a:xfrm>
          <a:custGeom>
            <a:avLst/>
            <a:gdLst/>
            <a:ahLst/>
            <a:cxnLst/>
            <a:rect r="r" b="b" t="t" l="l"/>
            <a:pathLst>
              <a:path h="6845649" w="14738909">
                <a:moveTo>
                  <a:pt x="0" y="0"/>
                </a:moveTo>
                <a:lnTo>
                  <a:pt x="14738909" y="0"/>
                </a:lnTo>
                <a:lnTo>
                  <a:pt x="14738909" y="6845649"/>
                </a:lnTo>
                <a:lnTo>
                  <a:pt x="0" y="68456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510" r="0" b="-9484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254699" y="321526"/>
            <a:ext cx="8645624" cy="82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12"/>
              </a:lnSpc>
            </a:pPr>
            <a:r>
              <a:rPr lang="en-US" b="true" sz="5062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Block Diagram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1140"/>
            <a:ext cx="1257300" cy="1185736"/>
            <a:chOff x="0" y="0"/>
            <a:chExt cx="1676400" cy="1580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400" cy="1581023"/>
            </a:xfrm>
            <a:custGeom>
              <a:avLst/>
              <a:gdLst/>
              <a:ahLst/>
              <a:cxnLst/>
              <a:rect r="r" b="b" t="t" l="l"/>
              <a:pathLst>
                <a:path h="1581023" w="1676400">
                  <a:moveTo>
                    <a:pt x="0" y="0"/>
                  </a:moveTo>
                  <a:lnTo>
                    <a:pt x="1676400" y="0"/>
                  </a:lnTo>
                  <a:lnTo>
                    <a:pt x="1676400" y="1581023"/>
                  </a:lnTo>
                  <a:lnTo>
                    <a:pt x="0" y="158102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54415" y="9534525"/>
            <a:ext cx="3033585" cy="772350"/>
            <a:chOff x="0" y="0"/>
            <a:chExt cx="4044780" cy="102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44823" cy="1029843"/>
            </a:xfrm>
            <a:custGeom>
              <a:avLst/>
              <a:gdLst/>
              <a:ahLst/>
              <a:cxnLst/>
              <a:rect r="r" b="b" t="t" l="l"/>
              <a:pathLst>
                <a:path h="1029843" w="4044823">
                  <a:moveTo>
                    <a:pt x="0" y="0"/>
                  </a:moveTo>
                  <a:lnTo>
                    <a:pt x="4044823" y="0"/>
                  </a:lnTo>
                  <a:lnTo>
                    <a:pt x="4044823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D9222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298" y="9534525"/>
            <a:ext cx="13997116" cy="772352"/>
            <a:chOff x="0" y="0"/>
            <a:chExt cx="18662822" cy="1029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62777" cy="1029843"/>
            </a:xfrm>
            <a:custGeom>
              <a:avLst/>
              <a:gdLst/>
              <a:ahLst/>
              <a:cxnLst/>
              <a:rect r="r" b="b" t="t" l="l"/>
              <a:pathLst>
                <a:path h="1029843" w="18662777">
                  <a:moveTo>
                    <a:pt x="0" y="0"/>
                  </a:moveTo>
                  <a:lnTo>
                    <a:pt x="18662777" y="0"/>
                  </a:lnTo>
                  <a:lnTo>
                    <a:pt x="18662777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686894" y="339184"/>
            <a:ext cx="1092708" cy="809414"/>
            <a:chOff x="0" y="0"/>
            <a:chExt cx="1456944" cy="1079218"/>
          </a:xfrm>
        </p:grpSpPr>
        <p:sp>
          <p:nvSpPr>
            <p:cNvPr name="Freeform 9" id="9" descr="Graphical user interface, text, application  Description automatically generated"/>
            <p:cNvSpPr/>
            <p:nvPr/>
          </p:nvSpPr>
          <p:spPr>
            <a:xfrm flipH="false" flipV="false" rot="0">
              <a:off x="0" y="0"/>
              <a:ext cx="1456944" cy="1079246"/>
            </a:xfrm>
            <a:custGeom>
              <a:avLst/>
              <a:gdLst/>
              <a:ahLst/>
              <a:cxnLst/>
              <a:rect r="r" b="b" t="t" l="l"/>
              <a:pathLst>
                <a:path h="1079246" w="1456944">
                  <a:moveTo>
                    <a:pt x="0" y="0"/>
                  </a:moveTo>
                  <a:lnTo>
                    <a:pt x="1456944" y="0"/>
                  </a:lnTo>
                  <a:lnTo>
                    <a:pt x="1456944" y="1079246"/>
                  </a:lnTo>
                  <a:lnTo>
                    <a:pt x="0" y="107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4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0793" y="212364"/>
            <a:ext cx="3474384" cy="1063058"/>
            <a:chOff x="0" y="0"/>
            <a:chExt cx="4632512" cy="1417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32452" cy="1417447"/>
            </a:xfrm>
            <a:custGeom>
              <a:avLst/>
              <a:gdLst/>
              <a:ahLst/>
              <a:cxnLst/>
              <a:rect r="r" b="b" t="t" l="l"/>
              <a:pathLst>
                <a:path h="1417447" w="4632452">
                  <a:moveTo>
                    <a:pt x="0" y="0"/>
                  </a:moveTo>
                  <a:lnTo>
                    <a:pt x="4632452" y="0"/>
                  </a:lnTo>
                  <a:lnTo>
                    <a:pt x="4632452" y="1417447"/>
                  </a:lnTo>
                  <a:lnTo>
                    <a:pt x="0" y="1417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2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0509775" y="2377320"/>
            <a:ext cx="6256865" cy="5287099"/>
          </a:xfrm>
          <a:custGeom>
            <a:avLst/>
            <a:gdLst/>
            <a:ahLst/>
            <a:cxnLst/>
            <a:rect r="r" b="b" t="t" l="l"/>
            <a:pathLst>
              <a:path h="5287099" w="6256865">
                <a:moveTo>
                  <a:pt x="0" y="0"/>
                </a:moveTo>
                <a:lnTo>
                  <a:pt x="6256865" y="0"/>
                </a:lnTo>
                <a:lnTo>
                  <a:pt x="6256865" y="5287099"/>
                </a:lnTo>
                <a:lnTo>
                  <a:pt x="0" y="52870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4451" r="-26784" b="-25588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254699" y="321526"/>
            <a:ext cx="8645624" cy="82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12"/>
              </a:lnSpc>
            </a:pPr>
            <a:r>
              <a:rPr lang="en-US" b="true" sz="5062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Evaluation Metrics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80293" y="2367795"/>
            <a:ext cx="8597217" cy="5084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4"/>
              </a:lnSpc>
            </a:pPr>
            <a:r>
              <a:rPr lang="en-US" sz="3387">
                <a:solidFill>
                  <a:srgbClr val="091C53"/>
                </a:solidFill>
                <a:latin typeface="Fira Sans"/>
                <a:ea typeface="Fira Sans"/>
                <a:cs typeface="Fira Sans"/>
                <a:sym typeface="Fira Sans"/>
              </a:rPr>
              <a:t>Performance Indicators:</a:t>
            </a:r>
          </a:p>
          <a:p>
            <a:pPr algn="l" marL="731289" indent="-365644" lvl="1">
              <a:lnSpc>
                <a:spcPts val="4064"/>
              </a:lnSpc>
              <a:buFont typeface="Arial"/>
              <a:buChar char="•"/>
            </a:pPr>
            <a:r>
              <a:rPr lang="en-US" sz="3387">
                <a:solidFill>
                  <a:srgbClr val="091C53"/>
                </a:solidFill>
                <a:latin typeface="Fira Sans"/>
                <a:ea typeface="Fira Sans"/>
                <a:cs typeface="Fira Sans"/>
                <a:sym typeface="Fira Sans"/>
              </a:rPr>
              <a:t>MAE (Mean Absolute Error): Average absolute difference between predicted &amp; actual values.</a:t>
            </a:r>
          </a:p>
          <a:p>
            <a:pPr algn="l" marL="731289" indent="-365644" lvl="1">
              <a:lnSpc>
                <a:spcPts val="4064"/>
              </a:lnSpc>
              <a:buFont typeface="Arial"/>
              <a:buChar char="•"/>
            </a:pPr>
            <a:r>
              <a:rPr lang="en-US" sz="3387">
                <a:solidFill>
                  <a:srgbClr val="091C53"/>
                </a:solidFill>
                <a:latin typeface="Fira Sans"/>
                <a:ea typeface="Fira Sans"/>
                <a:cs typeface="Fira Sans"/>
                <a:sym typeface="Fira Sans"/>
              </a:rPr>
              <a:t>RMSE (Root Mean Square Error): Penalizes large deviations; sensitive to outliers.</a:t>
            </a:r>
          </a:p>
          <a:p>
            <a:pPr algn="l">
              <a:lnSpc>
                <a:spcPts val="4064"/>
              </a:lnSpc>
            </a:pPr>
            <a:r>
              <a:rPr lang="en-US" sz="3387">
                <a:solidFill>
                  <a:srgbClr val="091C53"/>
                </a:solidFill>
                <a:latin typeface="Fira Sans"/>
                <a:ea typeface="Fira Sans"/>
                <a:cs typeface="Fira Sans"/>
                <a:sym typeface="Fira Sans"/>
              </a:rPr>
              <a:t>These metrics allow model comparison in original (% humidity) units.</a:t>
            </a:r>
          </a:p>
          <a:p>
            <a:pPr algn="l">
              <a:lnSpc>
                <a:spcPts val="4064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1140"/>
            <a:ext cx="1257300" cy="1185736"/>
            <a:chOff x="0" y="0"/>
            <a:chExt cx="1676400" cy="1580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400" cy="1581023"/>
            </a:xfrm>
            <a:custGeom>
              <a:avLst/>
              <a:gdLst/>
              <a:ahLst/>
              <a:cxnLst/>
              <a:rect r="r" b="b" t="t" l="l"/>
              <a:pathLst>
                <a:path h="1581023" w="1676400">
                  <a:moveTo>
                    <a:pt x="0" y="0"/>
                  </a:moveTo>
                  <a:lnTo>
                    <a:pt x="1676400" y="0"/>
                  </a:lnTo>
                  <a:lnTo>
                    <a:pt x="1676400" y="1581023"/>
                  </a:lnTo>
                  <a:lnTo>
                    <a:pt x="0" y="158102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54415" y="9534525"/>
            <a:ext cx="3033585" cy="772350"/>
            <a:chOff x="0" y="0"/>
            <a:chExt cx="4044780" cy="102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44823" cy="1029843"/>
            </a:xfrm>
            <a:custGeom>
              <a:avLst/>
              <a:gdLst/>
              <a:ahLst/>
              <a:cxnLst/>
              <a:rect r="r" b="b" t="t" l="l"/>
              <a:pathLst>
                <a:path h="1029843" w="4044823">
                  <a:moveTo>
                    <a:pt x="0" y="0"/>
                  </a:moveTo>
                  <a:lnTo>
                    <a:pt x="4044823" y="0"/>
                  </a:lnTo>
                  <a:lnTo>
                    <a:pt x="4044823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D9222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298" y="9534525"/>
            <a:ext cx="13997116" cy="772352"/>
            <a:chOff x="0" y="0"/>
            <a:chExt cx="18662822" cy="1029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62777" cy="1029843"/>
            </a:xfrm>
            <a:custGeom>
              <a:avLst/>
              <a:gdLst/>
              <a:ahLst/>
              <a:cxnLst/>
              <a:rect r="r" b="b" t="t" l="l"/>
              <a:pathLst>
                <a:path h="1029843" w="18662777">
                  <a:moveTo>
                    <a:pt x="0" y="0"/>
                  </a:moveTo>
                  <a:lnTo>
                    <a:pt x="18662777" y="0"/>
                  </a:lnTo>
                  <a:lnTo>
                    <a:pt x="18662777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686894" y="339184"/>
            <a:ext cx="1092708" cy="809414"/>
            <a:chOff x="0" y="0"/>
            <a:chExt cx="1456944" cy="1079218"/>
          </a:xfrm>
        </p:grpSpPr>
        <p:sp>
          <p:nvSpPr>
            <p:cNvPr name="Freeform 9" id="9" descr="Graphical user interface, text, application  Description automatically generated"/>
            <p:cNvSpPr/>
            <p:nvPr/>
          </p:nvSpPr>
          <p:spPr>
            <a:xfrm flipH="false" flipV="false" rot="0">
              <a:off x="0" y="0"/>
              <a:ext cx="1456944" cy="1079246"/>
            </a:xfrm>
            <a:custGeom>
              <a:avLst/>
              <a:gdLst/>
              <a:ahLst/>
              <a:cxnLst/>
              <a:rect r="r" b="b" t="t" l="l"/>
              <a:pathLst>
                <a:path h="1079246" w="1456944">
                  <a:moveTo>
                    <a:pt x="0" y="0"/>
                  </a:moveTo>
                  <a:lnTo>
                    <a:pt x="1456944" y="0"/>
                  </a:lnTo>
                  <a:lnTo>
                    <a:pt x="1456944" y="1079246"/>
                  </a:lnTo>
                  <a:lnTo>
                    <a:pt x="0" y="107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4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0793" y="212364"/>
            <a:ext cx="3474384" cy="1063058"/>
            <a:chOff x="0" y="0"/>
            <a:chExt cx="4632512" cy="1417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32452" cy="1417447"/>
            </a:xfrm>
            <a:custGeom>
              <a:avLst/>
              <a:gdLst/>
              <a:ahLst/>
              <a:cxnLst/>
              <a:rect r="r" b="b" t="t" l="l"/>
              <a:pathLst>
                <a:path h="1417447" w="4632452">
                  <a:moveTo>
                    <a:pt x="0" y="0"/>
                  </a:moveTo>
                  <a:lnTo>
                    <a:pt x="4632452" y="0"/>
                  </a:lnTo>
                  <a:lnTo>
                    <a:pt x="4632452" y="1417447"/>
                  </a:lnTo>
                  <a:lnTo>
                    <a:pt x="0" y="1417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2"/>
              </a:stretch>
            </a:blipFill>
          </p:spPr>
        </p:sp>
      </p:grpSp>
      <p:graphicFrame>
        <p:nvGraphicFramePr>
          <p:cNvPr name="Object 12" id="12"/>
          <p:cNvGraphicFramePr/>
          <p:nvPr/>
        </p:nvGraphicFramePr>
        <p:xfrm>
          <a:off x="1482220" y="2095595"/>
          <a:ext cx="7543800" cy="3143250"/>
        </p:xfrm>
        <a:graphic>
          <a:graphicData uri="http://schemas.openxmlformats.org/presentationml/2006/ole">
            <p:oleObj imgW="9042400" imgH="4648200" r:id="rId6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13" id="13"/>
          <p:cNvSpPr txBox="true"/>
          <p:nvPr/>
        </p:nvSpPr>
        <p:spPr>
          <a:xfrm rot="0">
            <a:off x="5254699" y="321526"/>
            <a:ext cx="8645624" cy="82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12"/>
              </a:lnSpc>
            </a:pPr>
            <a:r>
              <a:rPr lang="en-US" b="true" sz="5062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Model Comparison Results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82220" y="8205936"/>
            <a:ext cx="15777080" cy="376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2"/>
              </a:lnSpc>
              <a:spcBef>
                <a:spcPct val="0"/>
              </a:spcBef>
            </a:pPr>
            <a:r>
              <a:rPr lang="en-US" b="true" sz="2400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Conclusion: SARIMA achieved better accuracy in capturing seasonal patterns.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1140"/>
            <a:ext cx="1257300" cy="1185736"/>
            <a:chOff x="0" y="0"/>
            <a:chExt cx="1676400" cy="1580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400" cy="1581023"/>
            </a:xfrm>
            <a:custGeom>
              <a:avLst/>
              <a:gdLst/>
              <a:ahLst/>
              <a:cxnLst/>
              <a:rect r="r" b="b" t="t" l="l"/>
              <a:pathLst>
                <a:path h="1581023" w="1676400">
                  <a:moveTo>
                    <a:pt x="0" y="0"/>
                  </a:moveTo>
                  <a:lnTo>
                    <a:pt x="1676400" y="0"/>
                  </a:lnTo>
                  <a:lnTo>
                    <a:pt x="1676400" y="1581023"/>
                  </a:lnTo>
                  <a:lnTo>
                    <a:pt x="0" y="158102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54415" y="9534525"/>
            <a:ext cx="3033585" cy="772350"/>
            <a:chOff x="0" y="0"/>
            <a:chExt cx="4044780" cy="102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44823" cy="1029843"/>
            </a:xfrm>
            <a:custGeom>
              <a:avLst/>
              <a:gdLst/>
              <a:ahLst/>
              <a:cxnLst/>
              <a:rect r="r" b="b" t="t" l="l"/>
              <a:pathLst>
                <a:path h="1029843" w="4044823">
                  <a:moveTo>
                    <a:pt x="0" y="0"/>
                  </a:moveTo>
                  <a:lnTo>
                    <a:pt x="4044823" y="0"/>
                  </a:lnTo>
                  <a:lnTo>
                    <a:pt x="4044823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D9222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298" y="9534525"/>
            <a:ext cx="13997116" cy="772352"/>
            <a:chOff x="0" y="0"/>
            <a:chExt cx="18662822" cy="1029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62777" cy="1029843"/>
            </a:xfrm>
            <a:custGeom>
              <a:avLst/>
              <a:gdLst/>
              <a:ahLst/>
              <a:cxnLst/>
              <a:rect r="r" b="b" t="t" l="l"/>
              <a:pathLst>
                <a:path h="1029843" w="18662777">
                  <a:moveTo>
                    <a:pt x="0" y="0"/>
                  </a:moveTo>
                  <a:lnTo>
                    <a:pt x="18662777" y="0"/>
                  </a:lnTo>
                  <a:lnTo>
                    <a:pt x="18662777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686894" y="339184"/>
            <a:ext cx="1092708" cy="809414"/>
            <a:chOff x="0" y="0"/>
            <a:chExt cx="1456944" cy="1079218"/>
          </a:xfrm>
        </p:grpSpPr>
        <p:sp>
          <p:nvSpPr>
            <p:cNvPr name="Freeform 9" id="9" descr="Graphical user interface, text, application  Description automatically generated"/>
            <p:cNvSpPr/>
            <p:nvPr/>
          </p:nvSpPr>
          <p:spPr>
            <a:xfrm flipH="false" flipV="false" rot="0">
              <a:off x="0" y="0"/>
              <a:ext cx="1456944" cy="1079246"/>
            </a:xfrm>
            <a:custGeom>
              <a:avLst/>
              <a:gdLst/>
              <a:ahLst/>
              <a:cxnLst/>
              <a:rect r="r" b="b" t="t" l="l"/>
              <a:pathLst>
                <a:path h="1079246" w="1456944">
                  <a:moveTo>
                    <a:pt x="0" y="0"/>
                  </a:moveTo>
                  <a:lnTo>
                    <a:pt x="1456944" y="0"/>
                  </a:lnTo>
                  <a:lnTo>
                    <a:pt x="1456944" y="1079246"/>
                  </a:lnTo>
                  <a:lnTo>
                    <a:pt x="0" y="107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4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0793" y="212364"/>
            <a:ext cx="3474384" cy="1063058"/>
            <a:chOff x="0" y="0"/>
            <a:chExt cx="4632512" cy="1417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32452" cy="1417447"/>
            </a:xfrm>
            <a:custGeom>
              <a:avLst/>
              <a:gdLst/>
              <a:ahLst/>
              <a:cxnLst/>
              <a:rect r="r" b="b" t="t" l="l"/>
              <a:pathLst>
                <a:path h="1417447" w="4632452">
                  <a:moveTo>
                    <a:pt x="0" y="0"/>
                  </a:moveTo>
                  <a:lnTo>
                    <a:pt x="4632452" y="0"/>
                  </a:lnTo>
                  <a:lnTo>
                    <a:pt x="4632452" y="1417447"/>
                  </a:lnTo>
                  <a:lnTo>
                    <a:pt x="0" y="1417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2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0310525" y="1942832"/>
            <a:ext cx="6056901" cy="6057447"/>
          </a:xfrm>
          <a:custGeom>
            <a:avLst/>
            <a:gdLst/>
            <a:ahLst/>
            <a:cxnLst/>
            <a:rect r="r" b="b" t="t" l="l"/>
            <a:pathLst>
              <a:path h="6057447" w="6056901">
                <a:moveTo>
                  <a:pt x="0" y="0"/>
                </a:moveTo>
                <a:lnTo>
                  <a:pt x="6056901" y="0"/>
                </a:lnTo>
                <a:lnTo>
                  <a:pt x="6056901" y="6057446"/>
                </a:lnTo>
                <a:lnTo>
                  <a:pt x="0" y="60574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75" t="-7863" r="0" b="-7713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254699" y="321526"/>
            <a:ext cx="8645624" cy="82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12"/>
              </a:lnSpc>
            </a:pPr>
            <a:r>
              <a:rPr lang="en-US" b="true" sz="5062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Forecast Visualization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41915" y="2822594"/>
            <a:ext cx="8597217" cy="3561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1289" indent="-365644" lvl="1">
              <a:lnSpc>
                <a:spcPts val="4064"/>
              </a:lnSpc>
              <a:buFont typeface="Arial"/>
              <a:buChar char="•"/>
            </a:pPr>
            <a:r>
              <a:rPr lang="en-US" sz="3387">
                <a:solidFill>
                  <a:srgbClr val="091C53"/>
                </a:solidFill>
                <a:latin typeface="Fira Sans"/>
                <a:ea typeface="Fira Sans"/>
                <a:cs typeface="Fira Sans"/>
                <a:sym typeface="Fira Sans"/>
              </a:rPr>
              <a:t>ARIMA predictions follow overall trend but smooth out seasonal spikes.</a:t>
            </a:r>
          </a:p>
          <a:p>
            <a:pPr algn="l" marL="731289" indent="-365644" lvl="1">
              <a:lnSpc>
                <a:spcPts val="4064"/>
              </a:lnSpc>
              <a:buFont typeface="Arial"/>
              <a:buChar char="•"/>
            </a:pPr>
            <a:r>
              <a:rPr lang="en-US" sz="3387">
                <a:solidFill>
                  <a:srgbClr val="091C53"/>
                </a:solidFill>
                <a:latin typeface="Fira Sans"/>
                <a:ea typeface="Fira Sans"/>
                <a:cs typeface="Fira Sans"/>
                <a:sym typeface="Fira Sans"/>
              </a:rPr>
              <a:t>SARIMA forecasts closely track real seasonal variations.</a:t>
            </a:r>
          </a:p>
          <a:p>
            <a:pPr algn="l" marL="731289" indent="-365644" lvl="1">
              <a:lnSpc>
                <a:spcPts val="4064"/>
              </a:lnSpc>
              <a:buFont typeface="Arial"/>
              <a:buChar char="•"/>
            </a:pPr>
            <a:r>
              <a:rPr lang="en-US" sz="3387">
                <a:solidFill>
                  <a:srgbClr val="091C53"/>
                </a:solidFill>
                <a:latin typeface="Fira Sans"/>
                <a:ea typeface="Fira Sans"/>
                <a:cs typeface="Fira Sans"/>
                <a:sym typeface="Fira Sans"/>
              </a:rPr>
              <a:t>Peak humidity during monsoon and drop during winter accurately captured.</a:t>
            </a:r>
          </a:p>
          <a:p>
            <a:pPr algn="l">
              <a:lnSpc>
                <a:spcPts val="4064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1140"/>
            <a:ext cx="1257300" cy="1185736"/>
            <a:chOff x="0" y="0"/>
            <a:chExt cx="1676400" cy="1580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400" cy="1581023"/>
            </a:xfrm>
            <a:custGeom>
              <a:avLst/>
              <a:gdLst/>
              <a:ahLst/>
              <a:cxnLst/>
              <a:rect r="r" b="b" t="t" l="l"/>
              <a:pathLst>
                <a:path h="1581023" w="1676400">
                  <a:moveTo>
                    <a:pt x="0" y="0"/>
                  </a:moveTo>
                  <a:lnTo>
                    <a:pt x="1676400" y="0"/>
                  </a:lnTo>
                  <a:lnTo>
                    <a:pt x="1676400" y="1581023"/>
                  </a:lnTo>
                  <a:lnTo>
                    <a:pt x="0" y="158102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54415" y="9534525"/>
            <a:ext cx="3033585" cy="772350"/>
            <a:chOff x="0" y="0"/>
            <a:chExt cx="4044780" cy="102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44823" cy="1029843"/>
            </a:xfrm>
            <a:custGeom>
              <a:avLst/>
              <a:gdLst/>
              <a:ahLst/>
              <a:cxnLst/>
              <a:rect r="r" b="b" t="t" l="l"/>
              <a:pathLst>
                <a:path h="1029843" w="4044823">
                  <a:moveTo>
                    <a:pt x="0" y="0"/>
                  </a:moveTo>
                  <a:lnTo>
                    <a:pt x="4044823" y="0"/>
                  </a:lnTo>
                  <a:lnTo>
                    <a:pt x="4044823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D9222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298" y="9534525"/>
            <a:ext cx="13997116" cy="772352"/>
            <a:chOff x="0" y="0"/>
            <a:chExt cx="18662822" cy="1029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62777" cy="1029843"/>
            </a:xfrm>
            <a:custGeom>
              <a:avLst/>
              <a:gdLst/>
              <a:ahLst/>
              <a:cxnLst/>
              <a:rect r="r" b="b" t="t" l="l"/>
              <a:pathLst>
                <a:path h="1029843" w="18662777">
                  <a:moveTo>
                    <a:pt x="0" y="0"/>
                  </a:moveTo>
                  <a:lnTo>
                    <a:pt x="18662777" y="0"/>
                  </a:lnTo>
                  <a:lnTo>
                    <a:pt x="18662777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686894" y="339184"/>
            <a:ext cx="1092708" cy="809414"/>
            <a:chOff x="0" y="0"/>
            <a:chExt cx="1456944" cy="1079218"/>
          </a:xfrm>
        </p:grpSpPr>
        <p:sp>
          <p:nvSpPr>
            <p:cNvPr name="Freeform 9" id="9" descr="Graphical user interface, text, application  Description automatically generated"/>
            <p:cNvSpPr/>
            <p:nvPr/>
          </p:nvSpPr>
          <p:spPr>
            <a:xfrm flipH="false" flipV="false" rot="0">
              <a:off x="0" y="0"/>
              <a:ext cx="1456944" cy="1079246"/>
            </a:xfrm>
            <a:custGeom>
              <a:avLst/>
              <a:gdLst/>
              <a:ahLst/>
              <a:cxnLst/>
              <a:rect r="r" b="b" t="t" l="l"/>
              <a:pathLst>
                <a:path h="1079246" w="1456944">
                  <a:moveTo>
                    <a:pt x="0" y="0"/>
                  </a:moveTo>
                  <a:lnTo>
                    <a:pt x="1456944" y="0"/>
                  </a:lnTo>
                  <a:lnTo>
                    <a:pt x="1456944" y="1079246"/>
                  </a:lnTo>
                  <a:lnTo>
                    <a:pt x="0" y="107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4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0793" y="212364"/>
            <a:ext cx="3474384" cy="1063058"/>
            <a:chOff x="0" y="0"/>
            <a:chExt cx="4632512" cy="1417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32452" cy="1417447"/>
            </a:xfrm>
            <a:custGeom>
              <a:avLst/>
              <a:gdLst/>
              <a:ahLst/>
              <a:cxnLst/>
              <a:rect r="r" b="b" t="t" l="l"/>
              <a:pathLst>
                <a:path h="1417447" w="4632452">
                  <a:moveTo>
                    <a:pt x="0" y="0"/>
                  </a:moveTo>
                  <a:lnTo>
                    <a:pt x="4632452" y="0"/>
                  </a:lnTo>
                  <a:lnTo>
                    <a:pt x="4632452" y="1417447"/>
                  </a:lnTo>
                  <a:lnTo>
                    <a:pt x="0" y="1417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2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596085" y="1691055"/>
            <a:ext cx="15962851" cy="6904890"/>
          </a:xfrm>
          <a:custGeom>
            <a:avLst/>
            <a:gdLst/>
            <a:ahLst/>
            <a:cxnLst/>
            <a:rect r="r" b="b" t="t" l="l"/>
            <a:pathLst>
              <a:path h="6904890" w="15962851">
                <a:moveTo>
                  <a:pt x="0" y="0"/>
                </a:moveTo>
                <a:lnTo>
                  <a:pt x="15962851" y="0"/>
                </a:lnTo>
                <a:lnTo>
                  <a:pt x="15962851" y="6904890"/>
                </a:lnTo>
                <a:lnTo>
                  <a:pt x="0" y="69048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8752" r="0" b="-9667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254699" y="321526"/>
            <a:ext cx="8645624" cy="82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12"/>
              </a:lnSpc>
            </a:pPr>
            <a:r>
              <a:rPr lang="en-US" b="true" sz="5062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Key Findings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1140"/>
            <a:ext cx="1257300" cy="1185736"/>
            <a:chOff x="0" y="0"/>
            <a:chExt cx="1676400" cy="1580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400" cy="1581023"/>
            </a:xfrm>
            <a:custGeom>
              <a:avLst/>
              <a:gdLst/>
              <a:ahLst/>
              <a:cxnLst/>
              <a:rect r="r" b="b" t="t" l="l"/>
              <a:pathLst>
                <a:path h="1581023" w="1676400">
                  <a:moveTo>
                    <a:pt x="0" y="0"/>
                  </a:moveTo>
                  <a:lnTo>
                    <a:pt x="1676400" y="0"/>
                  </a:lnTo>
                  <a:lnTo>
                    <a:pt x="1676400" y="1581023"/>
                  </a:lnTo>
                  <a:lnTo>
                    <a:pt x="0" y="158102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54415" y="9534525"/>
            <a:ext cx="3033585" cy="772350"/>
            <a:chOff x="0" y="0"/>
            <a:chExt cx="4044780" cy="102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44823" cy="1029843"/>
            </a:xfrm>
            <a:custGeom>
              <a:avLst/>
              <a:gdLst/>
              <a:ahLst/>
              <a:cxnLst/>
              <a:rect r="r" b="b" t="t" l="l"/>
              <a:pathLst>
                <a:path h="1029843" w="4044823">
                  <a:moveTo>
                    <a:pt x="0" y="0"/>
                  </a:moveTo>
                  <a:lnTo>
                    <a:pt x="4044823" y="0"/>
                  </a:lnTo>
                  <a:lnTo>
                    <a:pt x="4044823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D9222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298" y="9534525"/>
            <a:ext cx="13997116" cy="772352"/>
            <a:chOff x="0" y="0"/>
            <a:chExt cx="18662822" cy="1029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62777" cy="1029843"/>
            </a:xfrm>
            <a:custGeom>
              <a:avLst/>
              <a:gdLst/>
              <a:ahLst/>
              <a:cxnLst/>
              <a:rect r="r" b="b" t="t" l="l"/>
              <a:pathLst>
                <a:path h="1029843" w="18662777">
                  <a:moveTo>
                    <a:pt x="0" y="0"/>
                  </a:moveTo>
                  <a:lnTo>
                    <a:pt x="18662777" y="0"/>
                  </a:lnTo>
                  <a:lnTo>
                    <a:pt x="18662777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686894" y="339184"/>
            <a:ext cx="1092708" cy="809414"/>
            <a:chOff x="0" y="0"/>
            <a:chExt cx="1456944" cy="1079218"/>
          </a:xfrm>
        </p:grpSpPr>
        <p:sp>
          <p:nvSpPr>
            <p:cNvPr name="Freeform 9" id="9" descr="Graphical user interface, text, application  Description automatically generated"/>
            <p:cNvSpPr/>
            <p:nvPr/>
          </p:nvSpPr>
          <p:spPr>
            <a:xfrm flipH="false" flipV="false" rot="0">
              <a:off x="0" y="0"/>
              <a:ext cx="1456944" cy="1079246"/>
            </a:xfrm>
            <a:custGeom>
              <a:avLst/>
              <a:gdLst/>
              <a:ahLst/>
              <a:cxnLst/>
              <a:rect r="r" b="b" t="t" l="l"/>
              <a:pathLst>
                <a:path h="1079246" w="1456944">
                  <a:moveTo>
                    <a:pt x="0" y="0"/>
                  </a:moveTo>
                  <a:lnTo>
                    <a:pt x="1456944" y="0"/>
                  </a:lnTo>
                  <a:lnTo>
                    <a:pt x="1456944" y="1079246"/>
                  </a:lnTo>
                  <a:lnTo>
                    <a:pt x="0" y="107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4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0793" y="212364"/>
            <a:ext cx="3474384" cy="1063058"/>
            <a:chOff x="0" y="0"/>
            <a:chExt cx="4632512" cy="1417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32452" cy="1417447"/>
            </a:xfrm>
            <a:custGeom>
              <a:avLst/>
              <a:gdLst/>
              <a:ahLst/>
              <a:cxnLst/>
              <a:rect r="r" b="b" t="t" l="l"/>
              <a:pathLst>
                <a:path h="1417447" w="4632452">
                  <a:moveTo>
                    <a:pt x="0" y="0"/>
                  </a:moveTo>
                  <a:lnTo>
                    <a:pt x="4632452" y="0"/>
                  </a:lnTo>
                  <a:lnTo>
                    <a:pt x="4632452" y="1417447"/>
                  </a:lnTo>
                  <a:lnTo>
                    <a:pt x="0" y="1417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2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2554347" y="1769123"/>
            <a:ext cx="14046326" cy="6748753"/>
          </a:xfrm>
          <a:custGeom>
            <a:avLst/>
            <a:gdLst/>
            <a:ahLst/>
            <a:cxnLst/>
            <a:rect r="r" b="b" t="t" l="l"/>
            <a:pathLst>
              <a:path h="6748753" w="14046326">
                <a:moveTo>
                  <a:pt x="0" y="0"/>
                </a:moveTo>
                <a:lnTo>
                  <a:pt x="14046327" y="0"/>
                </a:lnTo>
                <a:lnTo>
                  <a:pt x="14046327" y="6748754"/>
                </a:lnTo>
                <a:lnTo>
                  <a:pt x="0" y="67487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5543" r="0" b="-10522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254699" y="321526"/>
            <a:ext cx="8645624" cy="82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12"/>
              </a:lnSpc>
            </a:pPr>
            <a:r>
              <a:rPr lang="en-US" b="true" sz="5062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 Practical Applications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1140"/>
            <a:ext cx="1257300" cy="1185736"/>
            <a:chOff x="0" y="0"/>
            <a:chExt cx="1676400" cy="1580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400" cy="1581023"/>
            </a:xfrm>
            <a:custGeom>
              <a:avLst/>
              <a:gdLst/>
              <a:ahLst/>
              <a:cxnLst/>
              <a:rect r="r" b="b" t="t" l="l"/>
              <a:pathLst>
                <a:path h="1581023" w="1676400">
                  <a:moveTo>
                    <a:pt x="0" y="0"/>
                  </a:moveTo>
                  <a:lnTo>
                    <a:pt x="1676400" y="0"/>
                  </a:lnTo>
                  <a:lnTo>
                    <a:pt x="1676400" y="1581023"/>
                  </a:lnTo>
                  <a:lnTo>
                    <a:pt x="0" y="158102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54415" y="9534525"/>
            <a:ext cx="3033585" cy="772350"/>
            <a:chOff x="0" y="0"/>
            <a:chExt cx="4044780" cy="102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44823" cy="1029843"/>
            </a:xfrm>
            <a:custGeom>
              <a:avLst/>
              <a:gdLst/>
              <a:ahLst/>
              <a:cxnLst/>
              <a:rect r="r" b="b" t="t" l="l"/>
              <a:pathLst>
                <a:path h="1029843" w="4044823">
                  <a:moveTo>
                    <a:pt x="0" y="0"/>
                  </a:moveTo>
                  <a:lnTo>
                    <a:pt x="4044823" y="0"/>
                  </a:lnTo>
                  <a:lnTo>
                    <a:pt x="4044823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D9222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298" y="9534525"/>
            <a:ext cx="13997116" cy="772352"/>
            <a:chOff x="0" y="0"/>
            <a:chExt cx="18662822" cy="1029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62777" cy="1029843"/>
            </a:xfrm>
            <a:custGeom>
              <a:avLst/>
              <a:gdLst/>
              <a:ahLst/>
              <a:cxnLst/>
              <a:rect r="r" b="b" t="t" l="l"/>
              <a:pathLst>
                <a:path h="1029843" w="18662777">
                  <a:moveTo>
                    <a:pt x="0" y="0"/>
                  </a:moveTo>
                  <a:lnTo>
                    <a:pt x="18662777" y="0"/>
                  </a:lnTo>
                  <a:lnTo>
                    <a:pt x="18662777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686894" y="339184"/>
            <a:ext cx="1092708" cy="809414"/>
            <a:chOff x="0" y="0"/>
            <a:chExt cx="1456944" cy="1079218"/>
          </a:xfrm>
        </p:grpSpPr>
        <p:sp>
          <p:nvSpPr>
            <p:cNvPr name="Freeform 9" id="9" descr="Graphical user interface, text, application  Description automatically generated"/>
            <p:cNvSpPr/>
            <p:nvPr/>
          </p:nvSpPr>
          <p:spPr>
            <a:xfrm flipH="false" flipV="false" rot="0">
              <a:off x="0" y="0"/>
              <a:ext cx="1456944" cy="1079246"/>
            </a:xfrm>
            <a:custGeom>
              <a:avLst/>
              <a:gdLst/>
              <a:ahLst/>
              <a:cxnLst/>
              <a:rect r="r" b="b" t="t" l="l"/>
              <a:pathLst>
                <a:path h="1079246" w="1456944">
                  <a:moveTo>
                    <a:pt x="0" y="0"/>
                  </a:moveTo>
                  <a:lnTo>
                    <a:pt x="1456944" y="0"/>
                  </a:lnTo>
                  <a:lnTo>
                    <a:pt x="1456944" y="1079246"/>
                  </a:lnTo>
                  <a:lnTo>
                    <a:pt x="0" y="107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4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0793" y="212364"/>
            <a:ext cx="3474384" cy="1063058"/>
            <a:chOff x="0" y="0"/>
            <a:chExt cx="4632512" cy="1417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32452" cy="1417447"/>
            </a:xfrm>
            <a:custGeom>
              <a:avLst/>
              <a:gdLst/>
              <a:ahLst/>
              <a:cxnLst/>
              <a:rect r="r" b="b" t="t" l="l"/>
              <a:pathLst>
                <a:path h="1417447" w="4632452">
                  <a:moveTo>
                    <a:pt x="0" y="0"/>
                  </a:moveTo>
                  <a:lnTo>
                    <a:pt x="4632452" y="0"/>
                  </a:lnTo>
                  <a:lnTo>
                    <a:pt x="4632452" y="1417447"/>
                  </a:lnTo>
                  <a:lnTo>
                    <a:pt x="0" y="1417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2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3952076" y="1582025"/>
            <a:ext cx="10383849" cy="7519072"/>
          </a:xfrm>
          <a:custGeom>
            <a:avLst/>
            <a:gdLst/>
            <a:ahLst/>
            <a:cxnLst/>
            <a:rect r="r" b="b" t="t" l="l"/>
            <a:pathLst>
              <a:path h="7519072" w="10383849">
                <a:moveTo>
                  <a:pt x="0" y="0"/>
                </a:moveTo>
                <a:lnTo>
                  <a:pt x="10383848" y="0"/>
                </a:lnTo>
                <a:lnTo>
                  <a:pt x="10383848" y="7519073"/>
                </a:lnTo>
                <a:lnTo>
                  <a:pt x="0" y="7519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0105" r="0" b="-7994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254699" y="321508"/>
            <a:ext cx="7778603" cy="82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12"/>
              </a:lnSpc>
              <a:spcBef>
                <a:spcPct val="0"/>
              </a:spcBef>
            </a:pPr>
            <a:r>
              <a:rPr lang="en-US" b="true" sz="5062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Limitations &amp; Challenges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1140"/>
            <a:ext cx="1257300" cy="1185736"/>
            <a:chOff x="0" y="0"/>
            <a:chExt cx="1676400" cy="1580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400" cy="1581023"/>
            </a:xfrm>
            <a:custGeom>
              <a:avLst/>
              <a:gdLst/>
              <a:ahLst/>
              <a:cxnLst/>
              <a:rect r="r" b="b" t="t" l="l"/>
              <a:pathLst>
                <a:path h="1581023" w="1676400">
                  <a:moveTo>
                    <a:pt x="0" y="0"/>
                  </a:moveTo>
                  <a:lnTo>
                    <a:pt x="1676400" y="0"/>
                  </a:lnTo>
                  <a:lnTo>
                    <a:pt x="1676400" y="1581023"/>
                  </a:lnTo>
                  <a:lnTo>
                    <a:pt x="0" y="158102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54415" y="9534525"/>
            <a:ext cx="3033585" cy="772350"/>
            <a:chOff x="0" y="0"/>
            <a:chExt cx="4044780" cy="102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44823" cy="1029843"/>
            </a:xfrm>
            <a:custGeom>
              <a:avLst/>
              <a:gdLst/>
              <a:ahLst/>
              <a:cxnLst/>
              <a:rect r="r" b="b" t="t" l="l"/>
              <a:pathLst>
                <a:path h="1029843" w="4044823">
                  <a:moveTo>
                    <a:pt x="0" y="0"/>
                  </a:moveTo>
                  <a:lnTo>
                    <a:pt x="4044823" y="0"/>
                  </a:lnTo>
                  <a:lnTo>
                    <a:pt x="4044823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D9222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298" y="9534525"/>
            <a:ext cx="13997116" cy="772352"/>
            <a:chOff x="0" y="0"/>
            <a:chExt cx="18662822" cy="1029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62777" cy="1029843"/>
            </a:xfrm>
            <a:custGeom>
              <a:avLst/>
              <a:gdLst/>
              <a:ahLst/>
              <a:cxnLst/>
              <a:rect r="r" b="b" t="t" l="l"/>
              <a:pathLst>
                <a:path h="1029843" w="18662777">
                  <a:moveTo>
                    <a:pt x="0" y="0"/>
                  </a:moveTo>
                  <a:lnTo>
                    <a:pt x="18662777" y="0"/>
                  </a:lnTo>
                  <a:lnTo>
                    <a:pt x="18662777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686894" y="339184"/>
            <a:ext cx="1092708" cy="809414"/>
            <a:chOff x="0" y="0"/>
            <a:chExt cx="1456944" cy="1079218"/>
          </a:xfrm>
        </p:grpSpPr>
        <p:sp>
          <p:nvSpPr>
            <p:cNvPr name="Freeform 9" id="9" descr="Graphical user interface, text, application  Description automatically generated"/>
            <p:cNvSpPr/>
            <p:nvPr/>
          </p:nvSpPr>
          <p:spPr>
            <a:xfrm flipH="false" flipV="false" rot="0">
              <a:off x="0" y="0"/>
              <a:ext cx="1456944" cy="1079246"/>
            </a:xfrm>
            <a:custGeom>
              <a:avLst/>
              <a:gdLst/>
              <a:ahLst/>
              <a:cxnLst/>
              <a:rect r="r" b="b" t="t" l="l"/>
              <a:pathLst>
                <a:path h="1079246" w="1456944">
                  <a:moveTo>
                    <a:pt x="0" y="0"/>
                  </a:moveTo>
                  <a:lnTo>
                    <a:pt x="1456944" y="0"/>
                  </a:lnTo>
                  <a:lnTo>
                    <a:pt x="1456944" y="1079246"/>
                  </a:lnTo>
                  <a:lnTo>
                    <a:pt x="0" y="107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4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0793" y="212364"/>
            <a:ext cx="3474384" cy="1063058"/>
            <a:chOff x="0" y="0"/>
            <a:chExt cx="4632512" cy="1417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32452" cy="1417447"/>
            </a:xfrm>
            <a:custGeom>
              <a:avLst/>
              <a:gdLst/>
              <a:ahLst/>
              <a:cxnLst/>
              <a:rect r="r" b="b" t="t" l="l"/>
              <a:pathLst>
                <a:path h="1417447" w="4632452">
                  <a:moveTo>
                    <a:pt x="0" y="0"/>
                  </a:moveTo>
                  <a:lnTo>
                    <a:pt x="4632452" y="0"/>
                  </a:lnTo>
                  <a:lnTo>
                    <a:pt x="4632452" y="1417447"/>
                  </a:lnTo>
                  <a:lnTo>
                    <a:pt x="0" y="1417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2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3421816" y="1480022"/>
            <a:ext cx="12081814" cy="7326957"/>
          </a:xfrm>
          <a:custGeom>
            <a:avLst/>
            <a:gdLst/>
            <a:ahLst/>
            <a:cxnLst/>
            <a:rect r="r" b="b" t="t" l="l"/>
            <a:pathLst>
              <a:path h="7326957" w="12081814">
                <a:moveTo>
                  <a:pt x="0" y="0"/>
                </a:moveTo>
                <a:lnTo>
                  <a:pt x="12081814" y="0"/>
                </a:lnTo>
                <a:lnTo>
                  <a:pt x="12081814" y="7326956"/>
                </a:lnTo>
                <a:lnTo>
                  <a:pt x="0" y="73269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4204" r="0" b="-9627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254699" y="321508"/>
            <a:ext cx="7778603" cy="82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12"/>
              </a:lnSpc>
              <a:spcBef>
                <a:spcPct val="0"/>
              </a:spcBef>
            </a:pPr>
            <a:r>
              <a:rPr lang="en-US" b="true" sz="5062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Future Work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1140"/>
            <a:ext cx="1257300" cy="1185736"/>
            <a:chOff x="0" y="0"/>
            <a:chExt cx="1676400" cy="1580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400" cy="1581023"/>
            </a:xfrm>
            <a:custGeom>
              <a:avLst/>
              <a:gdLst/>
              <a:ahLst/>
              <a:cxnLst/>
              <a:rect r="r" b="b" t="t" l="l"/>
              <a:pathLst>
                <a:path h="1581023" w="1676400">
                  <a:moveTo>
                    <a:pt x="0" y="0"/>
                  </a:moveTo>
                  <a:lnTo>
                    <a:pt x="1676400" y="0"/>
                  </a:lnTo>
                  <a:lnTo>
                    <a:pt x="1676400" y="1581023"/>
                  </a:lnTo>
                  <a:lnTo>
                    <a:pt x="0" y="158102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54415" y="9534525"/>
            <a:ext cx="3033585" cy="772350"/>
            <a:chOff x="0" y="0"/>
            <a:chExt cx="4044780" cy="102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44823" cy="1029843"/>
            </a:xfrm>
            <a:custGeom>
              <a:avLst/>
              <a:gdLst/>
              <a:ahLst/>
              <a:cxnLst/>
              <a:rect r="r" b="b" t="t" l="l"/>
              <a:pathLst>
                <a:path h="1029843" w="4044823">
                  <a:moveTo>
                    <a:pt x="0" y="0"/>
                  </a:moveTo>
                  <a:lnTo>
                    <a:pt x="4044823" y="0"/>
                  </a:lnTo>
                  <a:lnTo>
                    <a:pt x="4044823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D9222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298" y="9534525"/>
            <a:ext cx="13997116" cy="772352"/>
            <a:chOff x="0" y="0"/>
            <a:chExt cx="18662822" cy="1029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62777" cy="1029843"/>
            </a:xfrm>
            <a:custGeom>
              <a:avLst/>
              <a:gdLst/>
              <a:ahLst/>
              <a:cxnLst/>
              <a:rect r="r" b="b" t="t" l="l"/>
              <a:pathLst>
                <a:path h="1029843" w="18662777">
                  <a:moveTo>
                    <a:pt x="0" y="0"/>
                  </a:moveTo>
                  <a:lnTo>
                    <a:pt x="18662777" y="0"/>
                  </a:lnTo>
                  <a:lnTo>
                    <a:pt x="18662777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686894" y="339184"/>
            <a:ext cx="1092708" cy="809414"/>
            <a:chOff x="0" y="0"/>
            <a:chExt cx="1456944" cy="1079218"/>
          </a:xfrm>
        </p:grpSpPr>
        <p:sp>
          <p:nvSpPr>
            <p:cNvPr name="Freeform 9" id="9" descr="Graphical user interface, text, application  Description automatically generated"/>
            <p:cNvSpPr/>
            <p:nvPr/>
          </p:nvSpPr>
          <p:spPr>
            <a:xfrm flipH="false" flipV="false" rot="0">
              <a:off x="0" y="0"/>
              <a:ext cx="1456944" cy="1079246"/>
            </a:xfrm>
            <a:custGeom>
              <a:avLst/>
              <a:gdLst/>
              <a:ahLst/>
              <a:cxnLst/>
              <a:rect r="r" b="b" t="t" l="l"/>
              <a:pathLst>
                <a:path h="1079246" w="1456944">
                  <a:moveTo>
                    <a:pt x="0" y="0"/>
                  </a:moveTo>
                  <a:lnTo>
                    <a:pt x="1456944" y="0"/>
                  </a:lnTo>
                  <a:lnTo>
                    <a:pt x="1456944" y="1079246"/>
                  </a:lnTo>
                  <a:lnTo>
                    <a:pt x="0" y="107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4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0793" y="212364"/>
            <a:ext cx="3474384" cy="1063058"/>
            <a:chOff x="0" y="0"/>
            <a:chExt cx="4632512" cy="1417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32452" cy="1417447"/>
            </a:xfrm>
            <a:custGeom>
              <a:avLst/>
              <a:gdLst/>
              <a:ahLst/>
              <a:cxnLst/>
              <a:rect r="r" b="b" t="t" l="l"/>
              <a:pathLst>
                <a:path h="1417447" w="4632452">
                  <a:moveTo>
                    <a:pt x="0" y="0"/>
                  </a:moveTo>
                  <a:lnTo>
                    <a:pt x="4632452" y="0"/>
                  </a:lnTo>
                  <a:lnTo>
                    <a:pt x="4632452" y="1417447"/>
                  </a:lnTo>
                  <a:lnTo>
                    <a:pt x="0" y="1417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2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5254699" y="321508"/>
            <a:ext cx="7778603" cy="82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12"/>
              </a:lnSpc>
              <a:spcBef>
                <a:spcPct val="0"/>
              </a:spcBef>
            </a:pPr>
            <a:r>
              <a:rPr lang="en-US" b="true" sz="5062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 References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40645" y="1496548"/>
            <a:ext cx="12615444" cy="7624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2419" indent="-266210" lvl="1">
              <a:lnSpc>
                <a:spcPts val="3074"/>
              </a:lnSpc>
              <a:spcBef>
                <a:spcPct val="0"/>
              </a:spcBef>
              <a:buAutoNum type="arabicPeriod" startAt="1"/>
            </a:pPr>
            <a:r>
              <a:rPr lang="en-US" b="true" sz="2466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Open</a:t>
            </a:r>
            <a:r>
              <a:rPr lang="en-US" b="true" sz="2466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-Meteo Archive API</a:t>
            </a:r>
          </a:p>
          <a:p>
            <a:pPr algn="just">
              <a:lnSpc>
                <a:spcPts val="3074"/>
              </a:lnSpc>
              <a:spcBef>
                <a:spcPct val="0"/>
              </a:spcBef>
            </a:pPr>
            <a:r>
              <a:rPr lang="en-US" b="true" sz="2466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Historical Weather Data API</a:t>
            </a:r>
          </a:p>
          <a:p>
            <a:pPr algn="just">
              <a:lnSpc>
                <a:spcPts val="3074"/>
              </a:lnSpc>
              <a:spcBef>
                <a:spcPct val="0"/>
              </a:spcBef>
            </a:pPr>
            <a:r>
              <a:rPr lang="en-US" b="true" sz="2466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URL: https://open-meteo.com/en/docs/historical-weather-api</a:t>
            </a:r>
          </a:p>
          <a:p>
            <a:pPr algn="just">
              <a:lnSpc>
                <a:spcPts val="3074"/>
              </a:lnSpc>
              <a:spcBef>
                <a:spcPct val="0"/>
              </a:spcBef>
            </a:pPr>
            <a:r>
              <a:rPr lang="en-US" b="true" sz="2466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Accessed: 2023-2024</a:t>
            </a:r>
          </a:p>
          <a:p>
            <a:pPr algn="just">
              <a:lnSpc>
                <a:spcPts val="3074"/>
              </a:lnSpc>
              <a:spcBef>
                <a:spcPct val="0"/>
              </a:spcBef>
            </a:pPr>
            <a:r>
              <a:rPr lang="en-US" b="true" sz="2466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2. Open-Meteo Documentation</a:t>
            </a:r>
          </a:p>
          <a:p>
            <a:pPr algn="just">
              <a:lnSpc>
                <a:spcPts val="3074"/>
              </a:lnSpc>
              <a:spcBef>
                <a:spcPct val="0"/>
              </a:spcBef>
            </a:pPr>
            <a:r>
              <a:rPr lang="en-US" b="true" sz="2466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API Parameters and Usage Guidelines</a:t>
            </a:r>
          </a:p>
          <a:p>
            <a:pPr algn="just">
              <a:lnSpc>
                <a:spcPts val="3074"/>
              </a:lnSpc>
              <a:spcBef>
                <a:spcPct val="0"/>
              </a:spcBef>
            </a:pPr>
            <a:r>
              <a:rPr lang="en-US" b="true" sz="2466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URL: https://open-meteo.com/en/docs</a:t>
            </a:r>
          </a:p>
          <a:p>
            <a:pPr algn="just">
              <a:lnSpc>
                <a:spcPts val="3074"/>
              </a:lnSpc>
              <a:spcBef>
                <a:spcPct val="0"/>
              </a:spcBef>
            </a:pPr>
            <a:r>
              <a:rPr lang="en-US" b="true" sz="2466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3. Hyndman, R. J., &amp; Athanasopoulos, G. — Forecasting: Principles and Practice</a:t>
            </a:r>
          </a:p>
          <a:p>
            <a:pPr algn="just">
              <a:lnSpc>
                <a:spcPts val="3074"/>
              </a:lnSpc>
              <a:spcBef>
                <a:spcPct val="0"/>
              </a:spcBef>
            </a:pPr>
            <a:r>
              <a:rPr lang="en-US" b="true" sz="2466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4. Box, G. E. P. et al. — Time Series Analysis: Forecasting and Control</a:t>
            </a:r>
          </a:p>
          <a:p>
            <a:pPr algn="just">
              <a:lnSpc>
                <a:spcPts val="3074"/>
              </a:lnSpc>
              <a:spcBef>
                <a:spcPct val="0"/>
              </a:spcBef>
            </a:pPr>
            <a:r>
              <a:rPr lang="en-US" b="true" sz="2466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5. Statsmodels, Pandas, Matplotlib, Seaborn documentation</a:t>
            </a:r>
          </a:p>
          <a:p>
            <a:pPr algn="just">
              <a:lnSpc>
                <a:spcPts val="3074"/>
              </a:lnSpc>
              <a:spcBef>
                <a:spcPct val="0"/>
              </a:spcBef>
            </a:pPr>
            <a:r>
              <a:rPr lang="en-US" b="true" sz="2466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6. India Meteorological Department (IMD) – Climate of Mumbai</a:t>
            </a:r>
          </a:p>
          <a:p>
            <a:pPr algn="just">
              <a:lnSpc>
                <a:spcPts val="3074"/>
              </a:lnSpc>
              <a:spcBef>
                <a:spcPct val="0"/>
              </a:spcBef>
            </a:pPr>
            <a:r>
              <a:rPr lang="en-US" b="true" sz="2466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7. Stack Overflow Community</a:t>
            </a:r>
          </a:p>
          <a:p>
            <a:pPr algn="just">
              <a:lnSpc>
                <a:spcPts val="3074"/>
              </a:lnSpc>
              <a:spcBef>
                <a:spcPct val="0"/>
              </a:spcBef>
            </a:pPr>
            <a:r>
              <a:rPr lang="en-US" b="true" sz="2466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Programming Q&amp;A for Time Series Analysis</a:t>
            </a:r>
          </a:p>
          <a:p>
            <a:pPr algn="just">
              <a:lnSpc>
                <a:spcPts val="3074"/>
              </a:lnSpc>
              <a:spcBef>
                <a:spcPct val="0"/>
              </a:spcBef>
            </a:pPr>
            <a:r>
              <a:rPr lang="en-US" b="true" sz="2466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URL: https://stackoverflow.com/questions/tagged/time-series</a:t>
            </a:r>
          </a:p>
          <a:p>
            <a:pPr algn="just">
              <a:lnSpc>
                <a:spcPts val="3074"/>
              </a:lnSpc>
              <a:spcBef>
                <a:spcPct val="0"/>
              </a:spcBef>
            </a:pPr>
            <a:r>
              <a:rPr lang="en-US" b="true" sz="2466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8 .Towards Data Science</a:t>
            </a:r>
          </a:p>
          <a:p>
            <a:pPr algn="just">
              <a:lnSpc>
                <a:spcPts val="3074"/>
              </a:lnSpc>
              <a:spcBef>
                <a:spcPct val="0"/>
              </a:spcBef>
            </a:pPr>
            <a:r>
              <a:rPr lang="en-US" b="true" sz="2466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Articles on ARIMA and SARIMA Implementation</a:t>
            </a:r>
          </a:p>
          <a:p>
            <a:pPr algn="just">
              <a:lnSpc>
                <a:spcPts val="3074"/>
              </a:lnSpc>
              <a:spcBef>
                <a:spcPct val="0"/>
              </a:spcBef>
            </a:pPr>
            <a:r>
              <a:rPr lang="en-US" b="true" sz="2466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URL: https://towardsdatascience.com/</a:t>
            </a:r>
          </a:p>
          <a:p>
            <a:pPr algn="just">
              <a:lnSpc>
                <a:spcPts val="3074"/>
              </a:lnSpc>
              <a:spcBef>
                <a:spcPct val="0"/>
              </a:spcBef>
            </a:pPr>
            <a:r>
              <a:rPr lang="en-US" b="true" sz="2466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9 .Kaggle</a:t>
            </a:r>
          </a:p>
          <a:p>
            <a:pPr algn="just">
              <a:lnSpc>
                <a:spcPts val="3074"/>
              </a:lnSpc>
              <a:spcBef>
                <a:spcPct val="0"/>
              </a:spcBef>
            </a:pPr>
            <a:r>
              <a:rPr lang="en-US" b="true" sz="2466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Time Series Forecasting Tutorials and Competitions</a:t>
            </a:r>
          </a:p>
          <a:p>
            <a:pPr algn="just">
              <a:lnSpc>
                <a:spcPts val="3074"/>
              </a:lnSpc>
              <a:spcBef>
                <a:spcPct val="0"/>
              </a:spcBef>
            </a:pPr>
            <a:r>
              <a:rPr lang="en-US" b="true" sz="2466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URL: https://www.kaggle.com/learn/time-series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1140"/>
            <a:ext cx="1257300" cy="1185736"/>
            <a:chOff x="0" y="0"/>
            <a:chExt cx="1676400" cy="1580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400" cy="1581023"/>
            </a:xfrm>
            <a:custGeom>
              <a:avLst/>
              <a:gdLst/>
              <a:ahLst/>
              <a:cxnLst/>
              <a:rect r="r" b="b" t="t" l="l"/>
              <a:pathLst>
                <a:path h="1581023" w="1676400">
                  <a:moveTo>
                    <a:pt x="0" y="0"/>
                  </a:moveTo>
                  <a:lnTo>
                    <a:pt x="1676400" y="0"/>
                  </a:lnTo>
                  <a:lnTo>
                    <a:pt x="1676400" y="1581023"/>
                  </a:lnTo>
                  <a:lnTo>
                    <a:pt x="0" y="158102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54415" y="9534525"/>
            <a:ext cx="3033585" cy="772350"/>
            <a:chOff x="0" y="0"/>
            <a:chExt cx="4044780" cy="102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44823" cy="1029843"/>
            </a:xfrm>
            <a:custGeom>
              <a:avLst/>
              <a:gdLst/>
              <a:ahLst/>
              <a:cxnLst/>
              <a:rect r="r" b="b" t="t" l="l"/>
              <a:pathLst>
                <a:path h="1029843" w="4044823">
                  <a:moveTo>
                    <a:pt x="0" y="0"/>
                  </a:moveTo>
                  <a:lnTo>
                    <a:pt x="4044823" y="0"/>
                  </a:lnTo>
                  <a:lnTo>
                    <a:pt x="4044823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D9222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298" y="9534525"/>
            <a:ext cx="13997116" cy="772352"/>
            <a:chOff x="0" y="0"/>
            <a:chExt cx="18662822" cy="1029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62777" cy="1029843"/>
            </a:xfrm>
            <a:custGeom>
              <a:avLst/>
              <a:gdLst/>
              <a:ahLst/>
              <a:cxnLst/>
              <a:rect r="r" b="b" t="t" l="l"/>
              <a:pathLst>
                <a:path h="1029843" w="18662777">
                  <a:moveTo>
                    <a:pt x="0" y="0"/>
                  </a:moveTo>
                  <a:lnTo>
                    <a:pt x="18662777" y="0"/>
                  </a:lnTo>
                  <a:lnTo>
                    <a:pt x="18662777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686894" y="339184"/>
            <a:ext cx="1092708" cy="809414"/>
            <a:chOff x="0" y="0"/>
            <a:chExt cx="1456944" cy="1079218"/>
          </a:xfrm>
        </p:grpSpPr>
        <p:sp>
          <p:nvSpPr>
            <p:cNvPr name="Freeform 9" id="9" descr="Graphical user interface, text, application  Description automatically generated"/>
            <p:cNvSpPr/>
            <p:nvPr/>
          </p:nvSpPr>
          <p:spPr>
            <a:xfrm flipH="false" flipV="false" rot="0">
              <a:off x="0" y="0"/>
              <a:ext cx="1456944" cy="1079246"/>
            </a:xfrm>
            <a:custGeom>
              <a:avLst/>
              <a:gdLst/>
              <a:ahLst/>
              <a:cxnLst/>
              <a:rect r="r" b="b" t="t" l="l"/>
              <a:pathLst>
                <a:path h="1079246" w="1456944">
                  <a:moveTo>
                    <a:pt x="0" y="0"/>
                  </a:moveTo>
                  <a:lnTo>
                    <a:pt x="1456944" y="0"/>
                  </a:lnTo>
                  <a:lnTo>
                    <a:pt x="1456944" y="1079246"/>
                  </a:lnTo>
                  <a:lnTo>
                    <a:pt x="0" y="107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4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0793" y="212364"/>
            <a:ext cx="3474384" cy="1063058"/>
            <a:chOff x="0" y="0"/>
            <a:chExt cx="4632512" cy="1417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32452" cy="1417447"/>
            </a:xfrm>
            <a:custGeom>
              <a:avLst/>
              <a:gdLst/>
              <a:ahLst/>
              <a:cxnLst/>
              <a:rect r="r" b="b" t="t" l="l"/>
              <a:pathLst>
                <a:path h="1417447" w="4632452">
                  <a:moveTo>
                    <a:pt x="0" y="0"/>
                  </a:moveTo>
                  <a:lnTo>
                    <a:pt x="4632452" y="0"/>
                  </a:lnTo>
                  <a:lnTo>
                    <a:pt x="4632452" y="1417447"/>
                  </a:lnTo>
                  <a:lnTo>
                    <a:pt x="0" y="1417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2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776432" y="3365683"/>
            <a:ext cx="14735136" cy="317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23"/>
              </a:lnSpc>
            </a:pPr>
            <a:r>
              <a:rPr lang="en-US" sz="19913" b="true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1140"/>
            <a:ext cx="1257300" cy="1185736"/>
            <a:chOff x="0" y="0"/>
            <a:chExt cx="1676400" cy="1580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400" cy="1581023"/>
            </a:xfrm>
            <a:custGeom>
              <a:avLst/>
              <a:gdLst/>
              <a:ahLst/>
              <a:cxnLst/>
              <a:rect r="r" b="b" t="t" l="l"/>
              <a:pathLst>
                <a:path h="1581023" w="1676400">
                  <a:moveTo>
                    <a:pt x="0" y="0"/>
                  </a:moveTo>
                  <a:lnTo>
                    <a:pt x="1676400" y="0"/>
                  </a:lnTo>
                  <a:lnTo>
                    <a:pt x="1676400" y="1581023"/>
                  </a:lnTo>
                  <a:lnTo>
                    <a:pt x="0" y="158102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54415" y="9534525"/>
            <a:ext cx="3033585" cy="772350"/>
            <a:chOff x="0" y="0"/>
            <a:chExt cx="4044780" cy="102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44823" cy="1029843"/>
            </a:xfrm>
            <a:custGeom>
              <a:avLst/>
              <a:gdLst/>
              <a:ahLst/>
              <a:cxnLst/>
              <a:rect r="r" b="b" t="t" l="l"/>
              <a:pathLst>
                <a:path h="1029843" w="4044823">
                  <a:moveTo>
                    <a:pt x="0" y="0"/>
                  </a:moveTo>
                  <a:lnTo>
                    <a:pt x="4044823" y="0"/>
                  </a:lnTo>
                  <a:lnTo>
                    <a:pt x="4044823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D9222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298" y="9534525"/>
            <a:ext cx="13997116" cy="772352"/>
            <a:chOff x="0" y="0"/>
            <a:chExt cx="18662822" cy="1029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62777" cy="1029843"/>
            </a:xfrm>
            <a:custGeom>
              <a:avLst/>
              <a:gdLst/>
              <a:ahLst/>
              <a:cxnLst/>
              <a:rect r="r" b="b" t="t" l="l"/>
              <a:pathLst>
                <a:path h="1029843" w="18662777">
                  <a:moveTo>
                    <a:pt x="0" y="0"/>
                  </a:moveTo>
                  <a:lnTo>
                    <a:pt x="18662777" y="0"/>
                  </a:lnTo>
                  <a:lnTo>
                    <a:pt x="18662777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686894" y="339184"/>
            <a:ext cx="1092708" cy="809414"/>
            <a:chOff x="0" y="0"/>
            <a:chExt cx="1456944" cy="1079218"/>
          </a:xfrm>
        </p:grpSpPr>
        <p:sp>
          <p:nvSpPr>
            <p:cNvPr name="Freeform 9" id="9" descr="Graphical user interface, text, application  Description automatically generated"/>
            <p:cNvSpPr/>
            <p:nvPr/>
          </p:nvSpPr>
          <p:spPr>
            <a:xfrm flipH="false" flipV="false" rot="0">
              <a:off x="0" y="0"/>
              <a:ext cx="1456944" cy="1079246"/>
            </a:xfrm>
            <a:custGeom>
              <a:avLst/>
              <a:gdLst/>
              <a:ahLst/>
              <a:cxnLst/>
              <a:rect r="r" b="b" t="t" l="l"/>
              <a:pathLst>
                <a:path h="1079246" w="1456944">
                  <a:moveTo>
                    <a:pt x="0" y="0"/>
                  </a:moveTo>
                  <a:lnTo>
                    <a:pt x="1456944" y="0"/>
                  </a:lnTo>
                  <a:lnTo>
                    <a:pt x="1456944" y="1079246"/>
                  </a:lnTo>
                  <a:lnTo>
                    <a:pt x="0" y="107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4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0793" y="212364"/>
            <a:ext cx="3474384" cy="1063058"/>
            <a:chOff x="0" y="0"/>
            <a:chExt cx="4632512" cy="1417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32452" cy="1417447"/>
            </a:xfrm>
            <a:custGeom>
              <a:avLst/>
              <a:gdLst/>
              <a:ahLst/>
              <a:cxnLst/>
              <a:rect r="r" b="b" t="t" l="l"/>
              <a:pathLst>
                <a:path h="1417447" w="4632452">
                  <a:moveTo>
                    <a:pt x="0" y="0"/>
                  </a:moveTo>
                  <a:lnTo>
                    <a:pt x="4632452" y="0"/>
                  </a:lnTo>
                  <a:lnTo>
                    <a:pt x="4632452" y="1417447"/>
                  </a:lnTo>
                  <a:lnTo>
                    <a:pt x="0" y="1417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2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5254699" y="321526"/>
            <a:ext cx="7778603" cy="82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12"/>
              </a:lnSpc>
            </a:pPr>
            <a:r>
              <a:rPr lang="en-US" b="true" sz="5062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Problem Statement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83258" y="2055657"/>
            <a:ext cx="15087950" cy="6574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77"/>
              </a:lnSpc>
            </a:pP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Accurate humidity prediction is essential for weather forecasting, agriculture, and city management.</a:t>
            </a:r>
          </a:p>
          <a:p>
            <a:pPr algn="l">
              <a:lnSpc>
                <a:spcPts val="4777"/>
              </a:lnSpc>
            </a:pP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However, reliable forecasting faces several challenges:</a:t>
            </a:r>
          </a:p>
          <a:p>
            <a:pPr algn="l" marL="647559" indent="-323780" lvl="1">
              <a:lnSpc>
                <a:spcPts val="4777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Seasonal Fluctuations: Mumbai’s monsoon and coastal effects cause large humidity variations.</a:t>
            </a:r>
          </a:p>
          <a:p>
            <a:pPr algn="l" marL="647559" indent="-323780" lvl="1">
              <a:lnSpc>
                <a:spcPts val="4777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Data Irregularities: Missing or inconsistent weather data complicates model training.</a:t>
            </a:r>
          </a:p>
          <a:p>
            <a:pPr algn="l" marL="647559" indent="-323780" lvl="1">
              <a:lnSpc>
                <a:spcPts val="4777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Model Accuracy: Capturing both trend and seasonality without overfitting is difficult.</a:t>
            </a:r>
          </a:p>
          <a:p>
            <a:pPr algn="l">
              <a:lnSpc>
                <a:spcPts val="4777"/>
              </a:lnSpc>
            </a:pP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Goal:</a:t>
            </a:r>
          </a:p>
          <a:p>
            <a:pPr algn="l">
              <a:lnSpc>
                <a:spcPts val="4777"/>
              </a:lnSpc>
            </a:pP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Develop an optimized ARIMA/SARIMA-based model to predict daily humidity for Ghatkopar (2023–2024).</a:t>
            </a:r>
          </a:p>
          <a:p>
            <a:pPr algn="l" marL="0" indent="0" lvl="0">
              <a:lnSpc>
                <a:spcPts val="47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1140"/>
            <a:ext cx="1257300" cy="1185736"/>
            <a:chOff x="0" y="0"/>
            <a:chExt cx="1676400" cy="1580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400" cy="1581023"/>
            </a:xfrm>
            <a:custGeom>
              <a:avLst/>
              <a:gdLst/>
              <a:ahLst/>
              <a:cxnLst/>
              <a:rect r="r" b="b" t="t" l="l"/>
              <a:pathLst>
                <a:path h="1581023" w="1676400">
                  <a:moveTo>
                    <a:pt x="0" y="0"/>
                  </a:moveTo>
                  <a:lnTo>
                    <a:pt x="1676400" y="0"/>
                  </a:lnTo>
                  <a:lnTo>
                    <a:pt x="1676400" y="1581023"/>
                  </a:lnTo>
                  <a:lnTo>
                    <a:pt x="0" y="158102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54415" y="9534525"/>
            <a:ext cx="3033585" cy="772350"/>
            <a:chOff x="0" y="0"/>
            <a:chExt cx="4044780" cy="102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44823" cy="1029843"/>
            </a:xfrm>
            <a:custGeom>
              <a:avLst/>
              <a:gdLst/>
              <a:ahLst/>
              <a:cxnLst/>
              <a:rect r="r" b="b" t="t" l="l"/>
              <a:pathLst>
                <a:path h="1029843" w="4044823">
                  <a:moveTo>
                    <a:pt x="0" y="0"/>
                  </a:moveTo>
                  <a:lnTo>
                    <a:pt x="4044823" y="0"/>
                  </a:lnTo>
                  <a:lnTo>
                    <a:pt x="4044823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D9222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298" y="9534525"/>
            <a:ext cx="13997116" cy="772352"/>
            <a:chOff x="0" y="0"/>
            <a:chExt cx="18662822" cy="1029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62777" cy="1029843"/>
            </a:xfrm>
            <a:custGeom>
              <a:avLst/>
              <a:gdLst/>
              <a:ahLst/>
              <a:cxnLst/>
              <a:rect r="r" b="b" t="t" l="l"/>
              <a:pathLst>
                <a:path h="1029843" w="18662777">
                  <a:moveTo>
                    <a:pt x="0" y="0"/>
                  </a:moveTo>
                  <a:lnTo>
                    <a:pt x="18662777" y="0"/>
                  </a:lnTo>
                  <a:lnTo>
                    <a:pt x="18662777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686894" y="339184"/>
            <a:ext cx="1092708" cy="809414"/>
            <a:chOff x="0" y="0"/>
            <a:chExt cx="1456944" cy="1079218"/>
          </a:xfrm>
        </p:grpSpPr>
        <p:sp>
          <p:nvSpPr>
            <p:cNvPr name="Freeform 9" id="9" descr="Graphical user interface, text, application  Description automatically generated"/>
            <p:cNvSpPr/>
            <p:nvPr/>
          </p:nvSpPr>
          <p:spPr>
            <a:xfrm flipH="false" flipV="false" rot="0">
              <a:off x="0" y="0"/>
              <a:ext cx="1456944" cy="1079246"/>
            </a:xfrm>
            <a:custGeom>
              <a:avLst/>
              <a:gdLst/>
              <a:ahLst/>
              <a:cxnLst/>
              <a:rect r="r" b="b" t="t" l="l"/>
              <a:pathLst>
                <a:path h="1079246" w="1456944">
                  <a:moveTo>
                    <a:pt x="0" y="0"/>
                  </a:moveTo>
                  <a:lnTo>
                    <a:pt x="1456944" y="0"/>
                  </a:lnTo>
                  <a:lnTo>
                    <a:pt x="1456944" y="1079246"/>
                  </a:lnTo>
                  <a:lnTo>
                    <a:pt x="0" y="107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4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0793" y="212364"/>
            <a:ext cx="3474384" cy="1063058"/>
            <a:chOff x="0" y="0"/>
            <a:chExt cx="4632512" cy="1417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32452" cy="1417447"/>
            </a:xfrm>
            <a:custGeom>
              <a:avLst/>
              <a:gdLst/>
              <a:ahLst/>
              <a:cxnLst/>
              <a:rect r="r" b="b" t="t" l="l"/>
              <a:pathLst>
                <a:path h="1417447" w="4632452">
                  <a:moveTo>
                    <a:pt x="0" y="0"/>
                  </a:moveTo>
                  <a:lnTo>
                    <a:pt x="4632452" y="0"/>
                  </a:lnTo>
                  <a:lnTo>
                    <a:pt x="4632452" y="1417447"/>
                  </a:lnTo>
                  <a:lnTo>
                    <a:pt x="0" y="1417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2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8689721" y="3011096"/>
            <a:ext cx="9598279" cy="4503339"/>
          </a:xfrm>
          <a:custGeom>
            <a:avLst/>
            <a:gdLst/>
            <a:ahLst/>
            <a:cxnLst/>
            <a:rect r="r" b="b" t="t" l="l"/>
            <a:pathLst>
              <a:path h="4503339" w="9598279">
                <a:moveTo>
                  <a:pt x="0" y="0"/>
                </a:moveTo>
                <a:lnTo>
                  <a:pt x="9598279" y="0"/>
                </a:lnTo>
                <a:lnTo>
                  <a:pt x="9598279" y="4503339"/>
                </a:lnTo>
                <a:lnTo>
                  <a:pt x="0" y="45033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6075" r="0" b="-13646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254699" y="321526"/>
            <a:ext cx="8645624" cy="162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12"/>
              </a:lnSpc>
            </a:pPr>
            <a:r>
              <a:rPr lang="en-US" b="true" sz="5062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Why Humidity Forecasting Matters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7300" y="2732582"/>
            <a:ext cx="8043877" cy="5150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1126" indent="-310563" lvl="1">
              <a:lnSpc>
                <a:spcPts val="4582"/>
              </a:lnSpc>
              <a:buFont typeface="Arial"/>
              <a:buChar char="•"/>
            </a:pPr>
            <a:r>
              <a:rPr lang="en-US" sz="287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Agriculture: Supports irrigation planning and crop protection.</a:t>
            </a:r>
          </a:p>
          <a:p>
            <a:pPr algn="l" marL="621126" indent="-310563" lvl="1">
              <a:lnSpc>
                <a:spcPts val="4582"/>
              </a:lnSpc>
              <a:buFont typeface="Arial"/>
              <a:buChar char="•"/>
            </a:pPr>
            <a:r>
              <a:rPr lang="en-US" sz="287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Public Health: Helps forecast conditions fa</a:t>
            </a:r>
            <a:r>
              <a:rPr lang="en-US" sz="287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vorable for heat stress and disease spread.</a:t>
            </a:r>
          </a:p>
          <a:p>
            <a:pPr algn="l" marL="621126" indent="-310563" lvl="1">
              <a:lnSpc>
                <a:spcPts val="4582"/>
              </a:lnSpc>
              <a:buFont typeface="Arial"/>
              <a:buChar char="•"/>
            </a:pPr>
            <a:r>
              <a:rPr lang="en-US" sz="287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Energy Management: Aids HVAC load optimization and energy efficiency.</a:t>
            </a:r>
          </a:p>
          <a:p>
            <a:pPr algn="l" marL="621126" indent="-310563" lvl="1">
              <a:lnSpc>
                <a:spcPts val="4585"/>
              </a:lnSpc>
              <a:spcBef>
                <a:spcPct val="0"/>
              </a:spcBef>
              <a:buFont typeface="Arial"/>
              <a:buChar char="•"/>
            </a:pPr>
            <a:r>
              <a:rPr lang="en-US" sz="287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Urb</a:t>
            </a:r>
            <a:r>
              <a:rPr lang="en-US" sz="287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an Planning: Enables preventive maintenance for humidity-sensitive infrastructure.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1140"/>
            <a:ext cx="1257300" cy="1185736"/>
            <a:chOff x="0" y="0"/>
            <a:chExt cx="1676400" cy="1580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400" cy="1581023"/>
            </a:xfrm>
            <a:custGeom>
              <a:avLst/>
              <a:gdLst/>
              <a:ahLst/>
              <a:cxnLst/>
              <a:rect r="r" b="b" t="t" l="l"/>
              <a:pathLst>
                <a:path h="1581023" w="1676400">
                  <a:moveTo>
                    <a:pt x="0" y="0"/>
                  </a:moveTo>
                  <a:lnTo>
                    <a:pt x="1676400" y="0"/>
                  </a:lnTo>
                  <a:lnTo>
                    <a:pt x="1676400" y="1581023"/>
                  </a:lnTo>
                  <a:lnTo>
                    <a:pt x="0" y="158102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54415" y="9534525"/>
            <a:ext cx="3033585" cy="772350"/>
            <a:chOff x="0" y="0"/>
            <a:chExt cx="4044780" cy="102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44823" cy="1029843"/>
            </a:xfrm>
            <a:custGeom>
              <a:avLst/>
              <a:gdLst/>
              <a:ahLst/>
              <a:cxnLst/>
              <a:rect r="r" b="b" t="t" l="l"/>
              <a:pathLst>
                <a:path h="1029843" w="4044823">
                  <a:moveTo>
                    <a:pt x="0" y="0"/>
                  </a:moveTo>
                  <a:lnTo>
                    <a:pt x="4044823" y="0"/>
                  </a:lnTo>
                  <a:lnTo>
                    <a:pt x="4044823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D9222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298" y="9534525"/>
            <a:ext cx="13997116" cy="772352"/>
            <a:chOff x="0" y="0"/>
            <a:chExt cx="18662822" cy="1029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62777" cy="1029843"/>
            </a:xfrm>
            <a:custGeom>
              <a:avLst/>
              <a:gdLst/>
              <a:ahLst/>
              <a:cxnLst/>
              <a:rect r="r" b="b" t="t" l="l"/>
              <a:pathLst>
                <a:path h="1029843" w="18662777">
                  <a:moveTo>
                    <a:pt x="0" y="0"/>
                  </a:moveTo>
                  <a:lnTo>
                    <a:pt x="18662777" y="0"/>
                  </a:lnTo>
                  <a:lnTo>
                    <a:pt x="18662777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686894" y="339184"/>
            <a:ext cx="1092708" cy="809414"/>
            <a:chOff x="0" y="0"/>
            <a:chExt cx="1456944" cy="1079218"/>
          </a:xfrm>
        </p:grpSpPr>
        <p:sp>
          <p:nvSpPr>
            <p:cNvPr name="Freeform 9" id="9" descr="Graphical user interface, text, application  Description automatically generated"/>
            <p:cNvSpPr/>
            <p:nvPr/>
          </p:nvSpPr>
          <p:spPr>
            <a:xfrm flipH="false" flipV="false" rot="0">
              <a:off x="0" y="0"/>
              <a:ext cx="1456944" cy="1079246"/>
            </a:xfrm>
            <a:custGeom>
              <a:avLst/>
              <a:gdLst/>
              <a:ahLst/>
              <a:cxnLst/>
              <a:rect r="r" b="b" t="t" l="l"/>
              <a:pathLst>
                <a:path h="1079246" w="1456944">
                  <a:moveTo>
                    <a:pt x="0" y="0"/>
                  </a:moveTo>
                  <a:lnTo>
                    <a:pt x="1456944" y="0"/>
                  </a:lnTo>
                  <a:lnTo>
                    <a:pt x="1456944" y="1079246"/>
                  </a:lnTo>
                  <a:lnTo>
                    <a:pt x="0" y="107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4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0793" y="212364"/>
            <a:ext cx="3474384" cy="1063058"/>
            <a:chOff x="0" y="0"/>
            <a:chExt cx="4632512" cy="1417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32452" cy="1417447"/>
            </a:xfrm>
            <a:custGeom>
              <a:avLst/>
              <a:gdLst/>
              <a:ahLst/>
              <a:cxnLst/>
              <a:rect r="r" b="b" t="t" l="l"/>
              <a:pathLst>
                <a:path h="1417447" w="4632452">
                  <a:moveTo>
                    <a:pt x="0" y="0"/>
                  </a:moveTo>
                  <a:lnTo>
                    <a:pt x="4632452" y="0"/>
                  </a:lnTo>
                  <a:lnTo>
                    <a:pt x="4632452" y="1417447"/>
                  </a:lnTo>
                  <a:lnTo>
                    <a:pt x="0" y="1417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2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9577511" y="2608343"/>
            <a:ext cx="7972732" cy="5985358"/>
          </a:xfrm>
          <a:custGeom>
            <a:avLst/>
            <a:gdLst/>
            <a:ahLst/>
            <a:cxnLst/>
            <a:rect r="r" b="b" t="t" l="l"/>
            <a:pathLst>
              <a:path h="5985358" w="7972732">
                <a:moveTo>
                  <a:pt x="0" y="0"/>
                </a:moveTo>
                <a:lnTo>
                  <a:pt x="7972731" y="0"/>
                </a:lnTo>
                <a:lnTo>
                  <a:pt x="7972731" y="5985359"/>
                </a:lnTo>
                <a:lnTo>
                  <a:pt x="0" y="59853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6601" r="0" b="-1660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254699" y="321526"/>
            <a:ext cx="8645624" cy="162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12"/>
              </a:lnSpc>
            </a:pPr>
            <a:r>
              <a:rPr lang="en-US" b="true" sz="5062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Study Area: Ghatkopar, Mumbai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7300" y="2732582"/>
            <a:ext cx="8043877" cy="6301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82"/>
              </a:lnSpc>
            </a:pPr>
            <a:r>
              <a:rPr lang="en-US" sz="287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Location: 19.0860° N, 72.9090° E</a:t>
            </a:r>
          </a:p>
          <a:p>
            <a:pPr algn="l">
              <a:lnSpc>
                <a:spcPts val="4582"/>
              </a:lnSpc>
            </a:pPr>
            <a:r>
              <a:rPr lang="en-US" sz="287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Climate Zone: Coastal tropical monsoon</a:t>
            </a:r>
          </a:p>
          <a:p>
            <a:pPr algn="l">
              <a:lnSpc>
                <a:spcPts val="4582"/>
              </a:lnSpc>
            </a:pPr>
            <a:r>
              <a:rPr lang="en-US" sz="287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Data Period: January 2023 – December 2024</a:t>
            </a:r>
          </a:p>
          <a:p>
            <a:pPr algn="l">
              <a:lnSpc>
                <a:spcPts val="4582"/>
              </a:lnSpc>
            </a:pPr>
            <a:r>
              <a:rPr lang="en-US" sz="287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Data Source: Open-Meteo Archive API</a:t>
            </a:r>
          </a:p>
          <a:p>
            <a:pPr algn="l">
              <a:lnSpc>
                <a:spcPts val="4582"/>
              </a:lnSpc>
            </a:pPr>
            <a:r>
              <a:rPr lang="en-US" sz="287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Resolution: Daily average humidity (%)</a:t>
            </a:r>
          </a:p>
          <a:p>
            <a:pPr algn="l" marL="621126" indent="-310563" lvl="1">
              <a:lnSpc>
                <a:spcPts val="4582"/>
              </a:lnSpc>
              <a:buFont typeface="Arial"/>
              <a:buChar char="•"/>
            </a:pPr>
            <a:r>
              <a:rPr lang="en-US" sz="287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High humidity (85–95%) during monsoon</a:t>
            </a:r>
          </a:p>
          <a:p>
            <a:pPr algn="l" marL="621126" indent="-310563" lvl="1">
              <a:lnSpc>
                <a:spcPts val="4582"/>
              </a:lnSpc>
              <a:buFont typeface="Arial"/>
              <a:buChar char="•"/>
            </a:pPr>
            <a:r>
              <a:rPr lang="en-US" sz="287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Moderate levels (60–75%) in winter and post-monsoon</a:t>
            </a:r>
          </a:p>
          <a:p>
            <a:pPr algn="l" marL="621126" indent="-310563" lvl="1">
              <a:lnSpc>
                <a:spcPts val="4582"/>
              </a:lnSpc>
              <a:buFont typeface="Arial"/>
              <a:buChar char="•"/>
            </a:pPr>
            <a:r>
              <a:rPr lang="en-US" sz="287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Clear seasonal cycles ideal for time series modeling</a:t>
            </a:r>
          </a:p>
          <a:p>
            <a:pPr algn="l">
              <a:lnSpc>
                <a:spcPts val="458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1140"/>
            <a:ext cx="1257300" cy="1185736"/>
            <a:chOff x="0" y="0"/>
            <a:chExt cx="1676400" cy="1580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400" cy="1581023"/>
            </a:xfrm>
            <a:custGeom>
              <a:avLst/>
              <a:gdLst/>
              <a:ahLst/>
              <a:cxnLst/>
              <a:rect r="r" b="b" t="t" l="l"/>
              <a:pathLst>
                <a:path h="1581023" w="1676400">
                  <a:moveTo>
                    <a:pt x="0" y="0"/>
                  </a:moveTo>
                  <a:lnTo>
                    <a:pt x="1676400" y="0"/>
                  </a:lnTo>
                  <a:lnTo>
                    <a:pt x="1676400" y="1581023"/>
                  </a:lnTo>
                  <a:lnTo>
                    <a:pt x="0" y="158102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54415" y="9534525"/>
            <a:ext cx="3033585" cy="772350"/>
            <a:chOff x="0" y="0"/>
            <a:chExt cx="4044780" cy="102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44823" cy="1029843"/>
            </a:xfrm>
            <a:custGeom>
              <a:avLst/>
              <a:gdLst/>
              <a:ahLst/>
              <a:cxnLst/>
              <a:rect r="r" b="b" t="t" l="l"/>
              <a:pathLst>
                <a:path h="1029843" w="4044823">
                  <a:moveTo>
                    <a:pt x="0" y="0"/>
                  </a:moveTo>
                  <a:lnTo>
                    <a:pt x="4044823" y="0"/>
                  </a:lnTo>
                  <a:lnTo>
                    <a:pt x="4044823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D9222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298" y="9534525"/>
            <a:ext cx="13997116" cy="772352"/>
            <a:chOff x="0" y="0"/>
            <a:chExt cx="18662822" cy="1029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62777" cy="1029843"/>
            </a:xfrm>
            <a:custGeom>
              <a:avLst/>
              <a:gdLst/>
              <a:ahLst/>
              <a:cxnLst/>
              <a:rect r="r" b="b" t="t" l="l"/>
              <a:pathLst>
                <a:path h="1029843" w="18662777">
                  <a:moveTo>
                    <a:pt x="0" y="0"/>
                  </a:moveTo>
                  <a:lnTo>
                    <a:pt x="18662777" y="0"/>
                  </a:lnTo>
                  <a:lnTo>
                    <a:pt x="18662777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686894" y="339184"/>
            <a:ext cx="1092708" cy="809414"/>
            <a:chOff x="0" y="0"/>
            <a:chExt cx="1456944" cy="1079218"/>
          </a:xfrm>
        </p:grpSpPr>
        <p:sp>
          <p:nvSpPr>
            <p:cNvPr name="Freeform 9" id="9" descr="Graphical user interface, text, application  Description automatically generated"/>
            <p:cNvSpPr/>
            <p:nvPr/>
          </p:nvSpPr>
          <p:spPr>
            <a:xfrm flipH="false" flipV="false" rot="0">
              <a:off x="0" y="0"/>
              <a:ext cx="1456944" cy="1079246"/>
            </a:xfrm>
            <a:custGeom>
              <a:avLst/>
              <a:gdLst/>
              <a:ahLst/>
              <a:cxnLst/>
              <a:rect r="r" b="b" t="t" l="l"/>
              <a:pathLst>
                <a:path h="1079246" w="1456944">
                  <a:moveTo>
                    <a:pt x="0" y="0"/>
                  </a:moveTo>
                  <a:lnTo>
                    <a:pt x="1456944" y="0"/>
                  </a:lnTo>
                  <a:lnTo>
                    <a:pt x="1456944" y="1079246"/>
                  </a:lnTo>
                  <a:lnTo>
                    <a:pt x="0" y="107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4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0793" y="212364"/>
            <a:ext cx="3474384" cy="1063058"/>
            <a:chOff x="0" y="0"/>
            <a:chExt cx="4632512" cy="1417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32452" cy="1417447"/>
            </a:xfrm>
            <a:custGeom>
              <a:avLst/>
              <a:gdLst/>
              <a:ahLst/>
              <a:cxnLst/>
              <a:rect r="r" b="b" t="t" l="l"/>
              <a:pathLst>
                <a:path h="1417447" w="4632452">
                  <a:moveTo>
                    <a:pt x="0" y="0"/>
                  </a:moveTo>
                  <a:lnTo>
                    <a:pt x="4632452" y="0"/>
                  </a:lnTo>
                  <a:lnTo>
                    <a:pt x="4632452" y="1417447"/>
                  </a:lnTo>
                  <a:lnTo>
                    <a:pt x="0" y="1417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2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5254699" y="321526"/>
            <a:ext cx="8645624" cy="162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12"/>
              </a:lnSpc>
            </a:pPr>
            <a:r>
              <a:rPr lang="en-US" b="true" sz="5062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Data Collection &amp; Characterization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010311" y="2611241"/>
            <a:ext cx="9134399" cy="4912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55"/>
              </a:lnSpc>
            </a:pPr>
            <a:r>
              <a:rPr lang="en-US" sz="34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Source: Open-Me</a:t>
            </a:r>
            <a:r>
              <a:rPr lang="en-US" sz="34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teo Historical Weather API</a:t>
            </a:r>
          </a:p>
          <a:p>
            <a:pPr algn="l">
              <a:lnSpc>
                <a:spcPts val="5555"/>
              </a:lnSpc>
            </a:pPr>
            <a:r>
              <a:rPr lang="en-US" sz="34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Records: 731 daily observations (2023–2024)</a:t>
            </a:r>
          </a:p>
          <a:p>
            <a:pPr algn="l">
              <a:lnSpc>
                <a:spcPts val="5555"/>
              </a:lnSpc>
            </a:pPr>
            <a:r>
              <a:rPr lang="en-US" sz="34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</a:t>
            </a:r>
            <a:r>
              <a:rPr lang="en-US" sz="34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ariables: Date, Relative Humidity (%)</a:t>
            </a:r>
          </a:p>
          <a:p>
            <a:pPr algn="l">
              <a:lnSpc>
                <a:spcPts val="5555"/>
              </a:lnSpc>
            </a:pPr>
            <a:r>
              <a:rPr lang="en-US" sz="34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Q</a:t>
            </a:r>
            <a:r>
              <a:rPr lang="en-US" sz="34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uality Checks:</a:t>
            </a:r>
          </a:p>
          <a:p>
            <a:pPr algn="l" marL="752958" indent="-376479" lvl="1">
              <a:lnSpc>
                <a:spcPts val="5555"/>
              </a:lnSpc>
              <a:buFont typeface="Arial"/>
              <a:buChar char="•"/>
            </a:pPr>
            <a:r>
              <a:rPr lang="en-US" sz="34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</a:t>
            </a:r>
            <a:r>
              <a:rPr lang="en-US" sz="34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orward-fill for &lt;1% missing values</a:t>
            </a:r>
          </a:p>
          <a:p>
            <a:pPr algn="l" marL="752958" indent="-376479" lvl="1">
              <a:lnSpc>
                <a:spcPts val="5555"/>
              </a:lnSpc>
              <a:buFont typeface="Arial"/>
              <a:buChar char="•"/>
            </a:pPr>
            <a:r>
              <a:rPr lang="en-US" sz="34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Sorted chronologically for stationarity</a:t>
            </a:r>
          </a:p>
          <a:p>
            <a:pPr algn="l" marL="752958" indent="-376479" lvl="1">
              <a:lnSpc>
                <a:spcPts val="5558"/>
              </a:lnSpc>
              <a:spcBef>
                <a:spcPct val="0"/>
              </a:spcBef>
              <a:buFont typeface="Arial"/>
              <a:buChar char="•"/>
            </a:pPr>
            <a:r>
              <a:rPr lang="en-US" sz="34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Validated humidity ranges (45–95%)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1140"/>
            <a:ext cx="1257300" cy="1185736"/>
            <a:chOff x="0" y="0"/>
            <a:chExt cx="1676400" cy="1580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400" cy="1581023"/>
            </a:xfrm>
            <a:custGeom>
              <a:avLst/>
              <a:gdLst/>
              <a:ahLst/>
              <a:cxnLst/>
              <a:rect r="r" b="b" t="t" l="l"/>
              <a:pathLst>
                <a:path h="1581023" w="1676400">
                  <a:moveTo>
                    <a:pt x="0" y="0"/>
                  </a:moveTo>
                  <a:lnTo>
                    <a:pt x="1676400" y="0"/>
                  </a:lnTo>
                  <a:lnTo>
                    <a:pt x="1676400" y="1581023"/>
                  </a:lnTo>
                  <a:lnTo>
                    <a:pt x="0" y="158102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54415" y="9534525"/>
            <a:ext cx="3033585" cy="772350"/>
            <a:chOff x="0" y="0"/>
            <a:chExt cx="4044780" cy="102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44823" cy="1029843"/>
            </a:xfrm>
            <a:custGeom>
              <a:avLst/>
              <a:gdLst/>
              <a:ahLst/>
              <a:cxnLst/>
              <a:rect r="r" b="b" t="t" l="l"/>
              <a:pathLst>
                <a:path h="1029843" w="4044823">
                  <a:moveTo>
                    <a:pt x="0" y="0"/>
                  </a:moveTo>
                  <a:lnTo>
                    <a:pt x="4044823" y="0"/>
                  </a:lnTo>
                  <a:lnTo>
                    <a:pt x="4044823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D9222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298" y="9534525"/>
            <a:ext cx="13997116" cy="772352"/>
            <a:chOff x="0" y="0"/>
            <a:chExt cx="18662822" cy="1029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62777" cy="1029843"/>
            </a:xfrm>
            <a:custGeom>
              <a:avLst/>
              <a:gdLst/>
              <a:ahLst/>
              <a:cxnLst/>
              <a:rect r="r" b="b" t="t" l="l"/>
              <a:pathLst>
                <a:path h="1029843" w="18662777">
                  <a:moveTo>
                    <a:pt x="0" y="0"/>
                  </a:moveTo>
                  <a:lnTo>
                    <a:pt x="18662777" y="0"/>
                  </a:lnTo>
                  <a:lnTo>
                    <a:pt x="18662777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686894" y="339184"/>
            <a:ext cx="1092708" cy="809414"/>
            <a:chOff x="0" y="0"/>
            <a:chExt cx="1456944" cy="1079218"/>
          </a:xfrm>
        </p:grpSpPr>
        <p:sp>
          <p:nvSpPr>
            <p:cNvPr name="Freeform 9" id="9" descr="Graphical user interface, text, application  Description automatically generated"/>
            <p:cNvSpPr/>
            <p:nvPr/>
          </p:nvSpPr>
          <p:spPr>
            <a:xfrm flipH="false" flipV="false" rot="0">
              <a:off x="0" y="0"/>
              <a:ext cx="1456944" cy="1079246"/>
            </a:xfrm>
            <a:custGeom>
              <a:avLst/>
              <a:gdLst/>
              <a:ahLst/>
              <a:cxnLst/>
              <a:rect r="r" b="b" t="t" l="l"/>
              <a:pathLst>
                <a:path h="1079246" w="1456944">
                  <a:moveTo>
                    <a:pt x="0" y="0"/>
                  </a:moveTo>
                  <a:lnTo>
                    <a:pt x="1456944" y="0"/>
                  </a:lnTo>
                  <a:lnTo>
                    <a:pt x="1456944" y="1079246"/>
                  </a:lnTo>
                  <a:lnTo>
                    <a:pt x="0" y="107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4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0793" y="212364"/>
            <a:ext cx="3474384" cy="1063058"/>
            <a:chOff x="0" y="0"/>
            <a:chExt cx="4632512" cy="1417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32452" cy="1417447"/>
            </a:xfrm>
            <a:custGeom>
              <a:avLst/>
              <a:gdLst/>
              <a:ahLst/>
              <a:cxnLst/>
              <a:rect r="r" b="b" t="t" l="l"/>
              <a:pathLst>
                <a:path h="1417447" w="4632452">
                  <a:moveTo>
                    <a:pt x="0" y="0"/>
                  </a:moveTo>
                  <a:lnTo>
                    <a:pt x="4632452" y="0"/>
                  </a:lnTo>
                  <a:lnTo>
                    <a:pt x="4632452" y="1417447"/>
                  </a:lnTo>
                  <a:lnTo>
                    <a:pt x="0" y="1417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2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9436187" y="2884822"/>
            <a:ext cx="8007958" cy="4973565"/>
          </a:xfrm>
          <a:custGeom>
            <a:avLst/>
            <a:gdLst/>
            <a:ahLst/>
            <a:cxnLst/>
            <a:rect r="r" b="b" t="t" l="l"/>
            <a:pathLst>
              <a:path h="4973565" w="8007958">
                <a:moveTo>
                  <a:pt x="0" y="0"/>
                </a:moveTo>
                <a:lnTo>
                  <a:pt x="8007958" y="0"/>
                </a:lnTo>
                <a:lnTo>
                  <a:pt x="8007958" y="4973566"/>
                </a:lnTo>
                <a:lnTo>
                  <a:pt x="0" y="49735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33" r="0" b="-12124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254699" y="321526"/>
            <a:ext cx="8645624" cy="162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12"/>
              </a:lnSpc>
            </a:pPr>
            <a:r>
              <a:rPr lang="en-US" b="true" sz="5062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 Methodology: End-to-End Pipeline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2645577"/>
            <a:ext cx="7907003" cy="560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2578" indent="-336289" lvl="1">
              <a:lnSpc>
                <a:spcPts val="3738"/>
              </a:lnSpc>
              <a:buAutoNum type="arabicPeriod" startAt="1"/>
            </a:pPr>
            <a:r>
              <a:rPr lang="en-US" sz="3115">
                <a:solidFill>
                  <a:srgbClr val="091C53"/>
                </a:solidFill>
                <a:latin typeface="Fira Sans"/>
                <a:ea typeface="Fira Sans"/>
                <a:cs typeface="Fira Sans"/>
                <a:sym typeface="Fira Sans"/>
              </a:rPr>
              <a:t>Data Collection – Retrieve humidity data from API</a:t>
            </a:r>
          </a:p>
          <a:p>
            <a:pPr algn="l" marL="672578" indent="-336289" lvl="1">
              <a:lnSpc>
                <a:spcPts val="3738"/>
              </a:lnSpc>
              <a:buAutoNum type="arabicPeriod" startAt="1"/>
            </a:pPr>
            <a:r>
              <a:rPr lang="en-US" sz="3115">
                <a:solidFill>
                  <a:srgbClr val="091C53"/>
                </a:solidFill>
                <a:latin typeface="Fira Sans"/>
                <a:ea typeface="Fira Sans"/>
                <a:cs typeface="Fira Sans"/>
                <a:sym typeface="Fira Sans"/>
              </a:rPr>
              <a:t>Preprocessing – Clean, sort, and impute missing values</a:t>
            </a:r>
          </a:p>
          <a:p>
            <a:pPr algn="l" marL="672578" indent="-336289" lvl="1">
              <a:lnSpc>
                <a:spcPts val="3738"/>
              </a:lnSpc>
              <a:buAutoNum type="arabicPeriod" startAt="1"/>
            </a:pPr>
            <a:r>
              <a:rPr lang="en-US" sz="3115">
                <a:solidFill>
                  <a:srgbClr val="091C53"/>
                </a:solidFill>
                <a:latin typeface="Fira Sans"/>
                <a:ea typeface="Fira Sans"/>
                <a:cs typeface="Fira Sans"/>
                <a:sym typeface="Fira Sans"/>
              </a:rPr>
              <a:t>EDA – Identify trends, patterns, and seasonal cycles</a:t>
            </a:r>
          </a:p>
          <a:p>
            <a:pPr algn="l" marL="672578" indent="-336289" lvl="1">
              <a:lnSpc>
                <a:spcPts val="3738"/>
              </a:lnSpc>
              <a:buAutoNum type="arabicPeriod" startAt="1"/>
            </a:pPr>
            <a:r>
              <a:rPr lang="en-US" sz="3115">
                <a:solidFill>
                  <a:srgbClr val="091C53"/>
                </a:solidFill>
                <a:latin typeface="Fira Sans"/>
                <a:ea typeface="Fira Sans"/>
                <a:cs typeface="Fira Sans"/>
                <a:sym typeface="Fira Sans"/>
              </a:rPr>
              <a:t>Model Development – Train ARIMA and SARIMA models</a:t>
            </a:r>
          </a:p>
          <a:p>
            <a:pPr algn="l" marL="672578" indent="-336289" lvl="1">
              <a:lnSpc>
                <a:spcPts val="3738"/>
              </a:lnSpc>
              <a:buAutoNum type="arabicPeriod" startAt="1"/>
            </a:pPr>
            <a:r>
              <a:rPr lang="en-US" sz="3115">
                <a:solidFill>
                  <a:srgbClr val="091C53"/>
                </a:solidFill>
                <a:latin typeface="Fira Sans"/>
                <a:ea typeface="Fira Sans"/>
                <a:cs typeface="Fira Sans"/>
                <a:sym typeface="Fira Sans"/>
              </a:rPr>
              <a:t>Evaluation – Compare model accuracy using MAE &amp; RMSE</a:t>
            </a:r>
          </a:p>
          <a:p>
            <a:pPr algn="l" marL="672578" indent="-336289" lvl="1">
              <a:lnSpc>
                <a:spcPts val="3738"/>
              </a:lnSpc>
              <a:buAutoNum type="arabicPeriod" startAt="1"/>
            </a:pPr>
            <a:r>
              <a:rPr lang="en-US" sz="3115">
                <a:solidFill>
                  <a:srgbClr val="091C53"/>
                </a:solidFill>
                <a:latin typeface="Fira Sans"/>
                <a:ea typeface="Fira Sans"/>
                <a:cs typeface="Fira Sans"/>
                <a:sym typeface="Fira Sans"/>
              </a:rPr>
              <a:t>Forecasting – Generate future humidity predictions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1140"/>
            <a:ext cx="1257300" cy="1185736"/>
            <a:chOff x="0" y="0"/>
            <a:chExt cx="1676400" cy="1580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400" cy="1581023"/>
            </a:xfrm>
            <a:custGeom>
              <a:avLst/>
              <a:gdLst/>
              <a:ahLst/>
              <a:cxnLst/>
              <a:rect r="r" b="b" t="t" l="l"/>
              <a:pathLst>
                <a:path h="1581023" w="1676400">
                  <a:moveTo>
                    <a:pt x="0" y="0"/>
                  </a:moveTo>
                  <a:lnTo>
                    <a:pt x="1676400" y="0"/>
                  </a:lnTo>
                  <a:lnTo>
                    <a:pt x="1676400" y="1581023"/>
                  </a:lnTo>
                  <a:lnTo>
                    <a:pt x="0" y="158102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54415" y="9534525"/>
            <a:ext cx="3033585" cy="772350"/>
            <a:chOff x="0" y="0"/>
            <a:chExt cx="4044780" cy="102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44823" cy="1029843"/>
            </a:xfrm>
            <a:custGeom>
              <a:avLst/>
              <a:gdLst/>
              <a:ahLst/>
              <a:cxnLst/>
              <a:rect r="r" b="b" t="t" l="l"/>
              <a:pathLst>
                <a:path h="1029843" w="4044823">
                  <a:moveTo>
                    <a:pt x="0" y="0"/>
                  </a:moveTo>
                  <a:lnTo>
                    <a:pt x="4044823" y="0"/>
                  </a:lnTo>
                  <a:lnTo>
                    <a:pt x="4044823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D9222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298" y="9534525"/>
            <a:ext cx="13997116" cy="772352"/>
            <a:chOff x="0" y="0"/>
            <a:chExt cx="18662822" cy="1029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62777" cy="1029843"/>
            </a:xfrm>
            <a:custGeom>
              <a:avLst/>
              <a:gdLst/>
              <a:ahLst/>
              <a:cxnLst/>
              <a:rect r="r" b="b" t="t" l="l"/>
              <a:pathLst>
                <a:path h="1029843" w="18662777">
                  <a:moveTo>
                    <a:pt x="0" y="0"/>
                  </a:moveTo>
                  <a:lnTo>
                    <a:pt x="18662777" y="0"/>
                  </a:lnTo>
                  <a:lnTo>
                    <a:pt x="18662777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686894" y="339184"/>
            <a:ext cx="1092708" cy="809414"/>
            <a:chOff x="0" y="0"/>
            <a:chExt cx="1456944" cy="1079218"/>
          </a:xfrm>
        </p:grpSpPr>
        <p:sp>
          <p:nvSpPr>
            <p:cNvPr name="Freeform 9" id="9" descr="Graphical user interface, text, application  Description automatically generated"/>
            <p:cNvSpPr/>
            <p:nvPr/>
          </p:nvSpPr>
          <p:spPr>
            <a:xfrm flipH="false" flipV="false" rot="0">
              <a:off x="0" y="0"/>
              <a:ext cx="1456944" cy="1079246"/>
            </a:xfrm>
            <a:custGeom>
              <a:avLst/>
              <a:gdLst/>
              <a:ahLst/>
              <a:cxnLst/>
              <a:rect r="r" b="b" t="t" l="l"/>
              <a:pathLst>
                <a:path h="1079246" w="1456944">
                  <a:moveTo>
                    <a:pt x="0" y="0"/>
                  </a:moveTo>
                  <a:lnTo>
                    <a:pt x="1456944" y="0"/>
                  </a:lnTo>
                  <a:lnTo>
                    <a:pt x="1456944" y="1079246"/>
                  </a:lnTo>
                  <a:lnTo>
                    <a:pt x="0" y="107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4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0793" y="212364"/>
            <a:ext cx="3474384" cy="1063058"/>
            <a:chOff x="0" y="0"/>
            <a:chExt cx="4632512" cy="1417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32452" cy="1417447"/>
            </a:xfrm>
            <a:custGeom>
              <a:avLst/>
              <a:gdLst/>
              <a:ahLst/>
              <a:cxnLst/>
              <a:rect r="r" b="b" t="t" l="l"/>
              <a:pathLst>
                <a:path h="1417447" w="4632452">
                  <a:moveTo>
                    <a:pt x="0" y="0"/>
                  </a:moveTo>
                  <a:lnTo>
                    <a:pt x="4632452" y="0"/>
                  </a:lnTo>
                  <a:lnTo>
                    <a:pt x="4632452" y="1417447"/>
                  </a:lnTo>
                  <a:lnTo>
                    <a:pt x="0" y="1417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2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8810545" y="2487805"/>
            <a:ext cx="9256306" cy="4874066"/>
          </a:xfrm>
          <a:custGeom>
            <a:avLst/>
            <a:gdLst/>
            <a:ahLst/>
            <a:cxnLst/>
            <a:rect r="r" b="b" t="t" l="l"/>
            <a:pathLst>
              <a:path h="4874066" w="9256306">
                <a:moveTo>
                  <a:pt x="0" y="0"/>
                </a:moveTo>
                <a:lnTo>
                  <a:pt x="9256306" y="0"/>
                </a:lnTo>
                <a:lnTo>
                  <a:pt x="9256306" y="4874066"/>
                </a:lnTo>
                <a:lnTo>
                  <a:pt x="0" y="48740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843" r="-694" b="-976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254699" y="321526"/>
            <a:ext cx="8645624" cy="82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12"/>
              </a:lnSpc>
            </a:pPr>
            <a:r>
              <a:rPr lang="en-US" b="true" sz="5062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Data Preprocessing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17803" y="3115540"/>
            <a:ext cx="8548811" cy="4046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7171" indent="-363585" lvl="1">
              <a:lnSpc>
                <a:spcPts val="4041"/>
              </a:lnSpc>
              <a:buFont typeface="Arial"/>
              <a:buChar char="•"/>
            </a:pPr>
            <a:r>
              <a:rPr lang="en-US" sz="3368">
                <a:solidFill>
                  <a:srgbClr val="091C53"/>
                </a:solidFill>
                <a:latin typeface="Fira Sans"/>
                <a:ea typeface="Fira Sans"/>
                <a:cs typeface="Fira Sans"/>
                <a:sym typeface="Fira Sans"/>
              </a:rPr>
              <a:t>Converted date strings to datetime objects</a:t>
            </a:r>
          </a:p>
          <a:p>
            <a:pPr algn="l" marL="727171" indent="-363585" lvl="1">
              <a:lnSpc>
                <a:spcPts val="4041"/>
              </a:lnSpc>
              <a:buFont typeface="Arial"/>
              <a:buChar char="•"/>
            </a:pPr>
            <a:r>
              <a:rPr lang="en-US" sz="3368">
                <a:solidFill>
                  <a:srgbClr val="091C53"/>
                </a:solidFill>
                <a:latin typeface="Fira Sans"/>
                <a:ea typeface="Fira Sans"/>
                <a:cs typeface="Fira Sans"/>
                <a:sym typeface="Fira Sans"/>
              </a:rPr>
              <a:t>Sorted data in chronological order</a:t>
            </a:r>
          </a:p>
          <a:p>
            <a:pPr algn="l" marL="727171" indent="-363585" lvl="1">
              <a:lnSpc>
                <a:spcPts val="4041"/>
              </a:lnSpc>
              <a:buFont typeface="Arial"/>
              <a:buChar char="•"/>
            </a:pPr>
            <a:r>
              <a:rPr lang="en-US" sz="3368">
                <a:solidFill>
                  <a:srgbClr val="091C53"/>
                </a:solidFill>
                <a:latin typeface="Fira Sans"/>
                <a:ea typeface="Fira Sans"/>
                <a:cs typeface="Fira Sans"/>
                <a:sym typeface="Fira Sans"/>
              </a:rPr>
              <a:t>Handled missing values with forward-fill</a:t>
            </a:r>
          </a:p>
          <a:p>
            <a:pPr algn="l" marL="727171" indent="-363585" lvl="1">
              <a:lnSpc>
                <a:spcPts val="4041"/>
              </a:lnSpc>
              <a:buFont typeface="Arial"/>
              <a:buChar char="•"/>
            </a:pPr>
            <a:r>
              <a:rPr lang="en-US" sz="3368">
                <a:solidFill>
                  <a:srgbClr val="091C53"/>
                </a:solidFill>
                <a:latin typeface="Fira Sans"/>
                <a:ea typeface="Fira Sans"/>
                <a:cs typeface="Fira Sans"/>
                <a:sym typeface="Fira Sans"/>
              </a:rPr>
              <a:t>Verified data integrity through range checks</a:t>
            </a:r>
          </a:p>
          <a:p>
            <a:pPr algn="l" marL="727171" indent="-363585" lvl="1">
              <a:lnSpc>
                <a:spcPts val="4041"/>
              </a:lnSpc>
              <a:buFont typeface="Arial"/>
              <a:buChar char="•"/>
            </a:pPr>
            <a:r>
              <a:rPr lang="en-US" sz="3368">
                <a:solidFill>
                  <a:srgbClr val="091C53"/>
                </a:solidFill>
                <a:latin typeface="Fira Sans"/>
                <a:ea typeface="Fira Sans"/>
                <a:cs typeface="Fira Sans"/>
                <a:sym typeface="Fira Sans"/>
              </a:rPr>
              <a:t>Saved clean dataset for modeling</a:t>
            </a:r>
          </a:p>
          <a:p>
            <a:pPr algn="l">
              <a:lnSpc>
                <a:spcPts val="4041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1140"/>
            <a:ext cx="1257300" cy="1185736"/>
            <a:chOff x="0" y="0"/>
            <a:chExt cx="1676400" cy="1580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400" cy="1581023"/>
            </a:xfrm>
            <a:custGeom>
              <a:avLst/>
              <a:gdLst/>
              <a:ahLst/>
              <a:cxnLst/>
              <a:rect r="r" b="b" t="t" l="l"/>
              <a:pathLst>
                <a:path h="1581023" w="1676400">
                  <a:moveTo>
                    <a:pt x="0" y="0"/>
                  </a:moveTo>
                  <a:lnTo>
                    <a:pt x="1676400" y="0"/>
                  </a:lnTo>
                  <a:lnTo>
                    <a:pt x="1676400" y="1581023"/>
                  </a:lnTo>
                  <a:lnTo>
                    <a:pt x="0" y="158102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54415" y="9534525"/>
            <a:ext cx="3033585" cy="772350"/>
            <a:chOff x="0" y="0"/>
            <a:chExt cx="4044780" cy="102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44823" cy="1029843"/>
            </a:xfrm>
            <a:custGeom>
              <a:avLst/>
              <a:gdLst/>
              <a:ahLst/>
              <a:cxnLst/>
              <a:rect r="r" b="b" t="t" l="l"/>
              <a:pathLst>
                <a:path h="1029843" w="4044823">
                  <a:moveTo>
                    <a:pt x="0" y="0"/>
                  </a:moveTo>
                  <a:lnTo>
                    <a:pt x="4044823" y="0"/>
                  </a:lnTo>
                  <a:lnTo>
                    <a:pt x="4044823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D9222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298" y="9534525"/>
            <a:ext cx="13997116" cy="772352"/>
            <a:chOff x="0" y="0"/>
            <a:chExt cx="18662822" cy="1029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62777" cy="1029843"/>
            </a:xfrm>
            <a:custGeom>
              <a:avLst/>
              <a:gdLst/>
              <a:ahLst/>
              <a:cxnLst/>
              <a:rect r="r" b="b" t="t" l="l"/>
              <a:pathLst>
                <a:path h="1029843" w="18662777">
                  <a:moveTo>
                    <a:pt x="0" y="0"/>
                  </a:moveTo>
                  <a:lnTo>
                    <a:pt x="18662777" y="0"/>
                  </a:lnTo>
                  <a:lnTo>
                    <a:pt x="18662777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686894" y="339184"/>
            <a:ext cx="1092708" cy="809414"/>
            <a:chOff x="0" y="0"/>
            <a:chExt cx="1456944" cy="1079218"/>
          </a:xfrm>
        </p:grpSpPr>
        <p:sp>
          <p:nvSpPr>
            <p:cNvPr name="Freeform 9" id="9" descr="Graphical user interface, text, application  Description automatically generated"/>
            <p:cNvSpPr/>
            <p:nvPr/>
          </p:nvSpPr>
          <p:spPr>
            <a:xfrm flipH="false" flipV="false" rot="0">
              <a:off x="0" y="0"/>
              <a:ext cx="1456944" cy="1079246"/>
            </a:xfrm>
            <a:custGeom>
              <a:avLst/>
              <a:gdLst/>
              <a:ahLst/>
              <a:cxnLst/>
              <a:rect r="r" b="b" t="t" l="l"/>
              <a:pathLst>
                <a:path h="1079246" w="1456944">
                  <a:moveTo>
                    <a:pt x="0" y="0"/>
                  </a:moveTo>
                  <a:lnTo>
                    <a:pt x="1456944" y="0"/>
                  </a:lnTo>
                  <a:lnTo>
                    <a:pt x="1456944" y="1079246"/>
                  </a:lnTo>
                  <a:lnTo>
                    <a:pt x="0" y="107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4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0793" y="212364"/>
            <a:ext cx="3474384" cy="1063058"/>
            <a:chOff x="0" y="0"/>
            <a:chExt cx="4632512" cy="1417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32452" cy="1417447"/>
            </a:xfrm>
            <a:custGeom>
              <a:avLst/>
              <a:gdLst/>
              <a:ahLst/>
              <a:cxnLst/>
              <a:rect r="r" b="b" t="t" l="l"/>
              <a:pathLst>
                <a:path h="1417447" w="4632452">
                  <a:moveTo>
                    <a:pt x="0" y="0"/>
                  </a:moveTo>
                  <a:lnTo>
                    <a:pt x="4632452" y="0"/>
                  </a:lnTo>
                  <a:lnTo>
                    <a:pt x="4632452" y="1417447"/>
                  </a:lnTo>
                  <a:lnTo>
                    <a:pt x="0" y="1417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2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9366614" y="3125065"/>
            <a:ext cx="7892686" cy="5028534"/>
          </a:xfrm>
          <a:custGeom>
            <a:avLst/>
            <a:gdLst/>
            <a:ahLst/>
            <a:cxnLst/>
            <a:rect r="r" b="b" t="t" l="l"/>
            <a:pathLst>
              <a:path h="5028534" w="7892686">
                <a:moveTo>
                  <a:pt x="0" y="0"/>
                </a:moveTo>
                <a:lnTo>
                  <a:pt x="7892686" y="0"/>
                </a:lnTo>
                <a:lnTo>
                  <a:pt x="7892686" y="5028533"/>
                </a:lnTo>
                <a:lnTo>
                  <a:pt x="0" y="50285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9982" r="0" b="-3296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254699" y="321526"/>
            <a:ext cx="8645624" cy="162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12"/>
              </a:lnSpc>
            </a:pPr>
            <a:r>
              <a:rPr lang="en-US" b="true" sz="5062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Exploratory Data Analysis (EDA)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17803" y="3115540"/>
            <a:ext cx="8548811" cy="5055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1"/>
              </a:lnSpc>
            </a:pPr>
            <a:r>
              <a:rPr lang="en-US" sz="3368">
                <a:solidFill>
                  <a:srgbClr val="091C53"/>
                </a:solidFill>
                <a:latin typeface="Fira Sans"/>
                <a:ea typeface="Fira Sans"/>
                <a:cs typeface="Fira Sans"/>
                <a:sym typeface="Fira Sans"/>
              </a:rPr>
              <a:t>Temporal Analysis:</a:t>
            </a:r>
          </a:p>
          <a:p>
            <a:pPr algn="l" marL="727171" indent="-363585" lvl="1">
              <a:lnSpc>
                <a:spcPts val="4041"/>
              </a:lnSpc>
              <a:buFont typeface="Arial"/>
              <a:buChar char="•"/>
            </a:pPr>
            <a:r>
              <a:rPr lang="en-US" sz="3368">
                <a:solidFill>
                  <a:srgbClr val="091C53"/>
                </a:solidFill>
                <a:latin typeface="Fira Sans"/>
                <a:ea typeface="Fira Sans"/>
                <a:cs typeface="Fira Sans"/>
                <a:sym typeface="Fira Sans"/>
              </a:rPr>
              <a:t>Detected strong seasonal cycles with monsoon peaks.</a:t>
            </a:r>
          </a:p>
          <a:p>
            <a:pPr algn="l" marL="727171" indent="-363585" lvl="1">
              <a:lnSpc>
                <a:spcPts val="4041"/>
              </a:lnSpc>
              <a:buFont typeface="Arial"/>
              <a:buChar char="•"/>
            </a:pPr>
            <a:r>
              <a:rPr lang="en-US" sz="3368">
                <a:solidFill>
                  <a:srgbClr val="091C53"/>
                </a:solidFill>
                <a:latin typeface="Fira Sans"/>
                <a:ea typeface="Fira Sans"/>
                <a:cs typeface="Fira Sans"/>
                <a:sym typeface="Fira Sans"/>
              </a:rPr>
              <a:t>Stable year-to-year humidity patterns.</a:t>
            </a:r>
          </a:p>
          <a:p>
            <a:pPr algn="l">
              <a:lnSpc>
                <a:spcPts val="4041"/>
              </a:lnSpc>
            </a:pPr>
            <a:r>
              <a:rPr lang="en-US" sz="3368">
                <a:solidFill>
                  <a:srgbClr val="091C53"/>
                </a:solidFill>
                <a:latin typeface="Fira Sans"/>
                <a:ea typeface="Fira Sans"/>
                <a:cs typeface="Fira Sans"/>
                <a:sym typeface="Fira Sans"/>
              </a:rPr>
              <a:t>Monthly Analysis:</a:t>
            </a:r>
          </a:p>
          <a:p>
            <a:pPr algn="l" marL="727171" indent="-363585" lvl="1">
              <a:lnSpc>
                <a:spcPts val="4041"/>
              </a:lnSpc>
              <a:buFont typeface="Arial"/>
              <a:buChar char="•"/>
            </a:pPr>
            <a:r>
              <a:rPr lang="en-US" sz="3368">
                <a:solidFill>
                  <a:srgbClr val="091C53"/>
                </a:solidFill>
                <a:latin typeface="Fira Sans"/>
                <a:ea typeface="Fira Sans"/>
                <a:cs typeface="Fira Sans"/>
                <a:sym typeface="Fira Sans"/>
              </a:rPr>
              <a:t>Monsoon (Jun–Sep): 80–95% humidity</a:t>
            </a:r>
          </a:p>
          <a:p>
            <a:pPr algn="l" marL="727171" indent="-363585" lvl="1">
              <a:lnSpc>
                <a:spcPts val="4041"/>
              </a:lnSpc>
              <a:buFont typeface="Arial"/>
              <a:buChar char="•"/>
            </a:pPr>
            <a:r>
              <a:rPr lang="en-US" sz="3368">
                <a:solidFill>
                  <a:srgbClr val="091C53"/>
                </a:solidFill>
                <a:latin typeface="Fira Sans"/>
                <a:ea typeface="Fira Sans"/>
                <a:cs typeface="Fira Sans"/>
                <a:sym typeface="Fira Sans"/>
              </a:rPr>
              <a:t>Winter (Dec–Feb): 50–65%</a:t>
            </a:r>
          </a:p>
          <a:p>
            <a:pPr algn="l" marL="727171" indent="-363585" lvl="1">
              <a:lnSpc>
                <a:spcPts val="4041"/>
              </a:lnSpc>
              <a:buFont typeface="Arial"/>
              <a:buChar char="•"/>
            </a:pPr>
            <a:r>
              <a:rPr lang="en-US" sz="3368">
                <a:solidFill>
                  <a:srgbClr val="091C53"/>
                </a:solidFill>
                <a:latin typeface="Fira Sans"/>
                <a:ea typeface="Fira Sans"/>
                <a:cs typeface="Fira Sans"/>
                <a:sym typeface="Fira Sans"/>
              </a:rPr>
              <a:t>Pre-Monsoon (Mar–May): Gradual increase from 65–75%</a:t>
            </a:r>
          </a:p>
          <a:p>
            <a:pPr algn="l">
              <a:lnSpc>
                <a:spcPts val="4041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1140"/>
            <a:ext cx="1257300" cy="1185736"/>
            <a:chOff x="0" y="0"/>
            <a:chExt cx="1676400" cy="1580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400" cy="1581023"/>
            </a:xfrm>
            <a:custGeom>
              <a:avLst/>
              <a:gdLst/>
              <a:ahLst/>
              <a:cxnLst/>
              <a:rect r="r" b="b" t="t" l="l"/>
              <a:pathLst>
                <a:path h="1581023" w="1676400">
                  <a:moveTo>
                    <a:pt x="0" y="0"/>
                  </a:moveTo>
                  <a:lnTo>
                    <a:pt x="1676400" y="0"/>
                  </a:lnTo>
                  <a:lnTo>
                    <a:pt x="1676400" y="1581023"/>
                  </a:lnTo>
                  <a:lnTo>
                    <a:pt x="0" y="158102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54415" y="9534525"/>
            <a:ext cx="3033585" cy="772350"/>
            <a:chOff x="0" y="0"/>
            <a:chExt cx="4044780" cy="102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44823" cy="1029843"/>
            </a:xfrm>
            <a:custGeom>
              <a:avLst/>
              <a:gdLst/>
              <a:ahLst/>
              <a:cxnLst/>
              <a:rect r="r" b="b" t="t" l="l"/>
              <a:pathLst>
                <a:path h="1029843" w="4044823">
                  <a:moveTo>
                    <a:pt x="0" y="0"/>
                  </a:moveTo>
                  <a:lnTo>
                    <a:pt x="4044823" y="0"/>
                  </a:lnTo>
                  <a:lnTo>
                    <a:pt x="4044823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D9222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298" y="9534525"/>
            <a:ext cx="13997116" cy="772352"/>
            <a:chOff x="0" y="0"/>
            <a:chExt cx="18662822" cy="1029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62777" cy="1029843"/>
            </a:xfrm>
            <a:custGeom>
              <a:avLst/>
              <a:gdLst/>
              <a:ahLst/>
              <a:cxnLst/>
              <a:rect r="r" b="b" t="t" l="l"/>
              <a:pathLst>
                <a:path h="1029843" w="18662777">
                  <a:moveTo>
                    <a:pt x="0" y="0"/>
                  </a:moveTo>
                  <a:lnTo>
                    <a:pt x="18662777" y="0"/>
                  </a:lnTo>
                  <a:lnTo>
                    <a:pt x="18662777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686894" y="339184"/>
            <a:ext cx="1092708" cy="809414"/>
            <a:chOff x="0" y="0"/>
            <a:chExt cx="1456944" cy="1079218"/>
          </a:xfrm>
        </p:grpSpPr>
        <p:sp>
          <p:nvSpPr>
            <p:cNvPr name="Freeform 9" id="9" descr="Graphical user interface, text, application  Description automatically generated"/>
            <p:cNvSpPr/>
            <p:nvPr/>
          </p:nvSpPr>
          <p:spPr>
            <a:xfrm flipH="false" flipV="false" rot="0">
              <a:off x="0" y="0"/>
              <a:ext cx="1456944" cy="1079246"/>
            </a:xfrm>
            <a:custGeom>
              <a:avLst/>
              <a:gdLst/>
              <a:ahLst/>
              <a:cxnLst/>
              <a:rect r="r" b="b" t="t" l="l"/>
              <a:pathLst>
                <a:path h="1079246" w="1456944">
                  <a:moveTo>
                    <a:pt x="0" y="0"/>
                  </a:moveTo>
                  <a:lnTo>
                    <a:pt x="1456944" y="0"/>
                  </a:lnTo>
                  <a:lnTo>
                    <a:pt x="1456944" y="1079246"/>
                  </a:lnTo>
                  <a:lnTo>
                    <a:pt x="0" y="107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4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0793" y="212364"/>
            <a:ext cx="3474384" cy="1063058"/>
            <a:chOff x="0" y="0"/>
            <a:chExt cx="4632512" cy="1417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32452" cy="1417447"/>
            </a:xfrm>
            <a:custGeom>
              <a:avLst/>
              <a:gdLst/>
              <a:ahLst/>
              <a:cxnLst/>
              <a:rect r="r" b="b" t="t" l="l"/>
              <a:pathLst>
                <a:path h="1417447" w="4632452">
                  <a:moveTo>
                    <a:pt x="0" y="0"/>
                  </a:moveTo>
                  <a:lnTo>
                    <a:pt x="4632452" y="0"/>
                  </a:lnTo>
                  <a:lnTo>
                    <a:pt x="4632452" y="1417447"/>
                  </a:lnTo>
                  <a:lnTo>
                    <a:pt x="0" y="1417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2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0067131" y="2297979"/>
            <a:ext cx="7192169" cy="6087184"/>
          </a:xfrm>
          <a:custGeom>
            <a:avLst/>
            <a:gdLst/>
            <a:ahLst/>
            <a:cxnLst/>
            <a:rect r="r" b="b" t="t" l="l"/>
            <a:pathLst>
              <a:path h="6087184" w="7192169">
                <a:moveTo>
                  <a:pt x="0" y="0"/>
                </a:moveTo>
                <a:lnTo>
                  <a:pt x="7192169" y="0"/>
                </a:lnTo>
                <a:lnTo>
                  <a:pt x="7192169" y="6087184"/>
                </a:lnTo>
                <a:lnTo>
                  <a:pt x="0" y="60871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0816" r="0" b="-7336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254699" y="321526"/>
            <a:ext cx="8645624" cy="82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12"/>
              </a:lnSpc>
            </a:pPr>
            <a:r>
              <a:rPr lang="en-US" b="true" sz="5062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Model Development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80293" y="2367795"/>
            <a:ext cx="8548811" cy="6064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1"/>
              </a:lnSpc>
            </a:pPr>
            <a:r>
              <a:rPr lang="en-US" sz="3368">
                <a:solidFill>
                  <a:srgbClr val="091C53"/>
                </a:solidFill>
                <a:latin typeface="Fira Sans"/>
                <a:ea typeface="Fira Sans"/>
                <a:cs typeface="Fira Sans"/>
                <a:sym typeface="Fira Sans"/>
              </a:rPr>
              <a:t>Models Implemented:</a:t>
            </a:r>
          </a:p>
          <a:p>
            <a:pPr algn="l" marL="727171" indent="-363585" lvl="1">
              <a:lnSpc>
                <a:spcPts val="4041"/>
              </a:lnSpc>
              <a:buFont typeface="Arial"/>
              <a:buChar char="•"/>
            </a:pPr>
            <a:r>
              <a:rPr lang="en-US" sz="3368">
                <a:solidFill>
                  <a:srgbClr val="091C53"/>
                </a:solidFill>
                <a:latin typeface="Fira Sans"/>
                <a:ea typeface="Fira Sans"/>
                <a:cs typeface="Fira Sans"/>
                <a:sym typeface="Fira Sans"/>
              </a:rPr>
              <a:t>ARIMA (Auto-Regressive Integrated Moving Average): Captures short-term dependencies.</a:t>
            </a:r>
          </a:p>
          <a:p>
            <a:pPr algn="l" marL="727171" indent="-363585" lvl="1">
              <a:lnSpc>
                <a:spcPts val="4041"/>
              </a:lnSpc>
              <a:buFont typeface="Arial"/>
              <a:buChar char="•"/>
            </a:pPr>
            <a:r>
              <a:rPr lang="en-US" sz="3368">
                <a:solidFill>
                  <a:srgbClr val="091C53"/>
                </a:solidFill>
                <a:latin typeface="Fira Sans"/>
                <a:ea typeface="Fira Sans"/>
                <a:cs typeface="Fira Sans"/>
                <a:sym typeface="Fira Sans"/>
              </a:rPr>
              <a:t>SARIMA (Seasonal ARIMA): Incorporates monthly seasonality (m = 12).</a:t>
            </a:r>
          </a:p>
          <a:p>
            <a:pPr algn="l">
              <a:lnSpc>
                <a:spcPts val="4041"/>
              </a:lnSpc>
            </a:pPr>
            <a:r>
              <a:rPr lang="en-US" sz="3368">
                <a:solidFill>
                  <a:srgbClr val="091C53"/>
                </a:solidFill>
                <a:latin typeface="Fira Sans"/>
                <a:ea typeface="Fira Sans"/>
                <a:cs typeface="Fira Sans"/>
                <a:sym typeface="Fira Sans"/>
              </a:rPr>
              <a:t>Parameter Optimization:</a:t>
            </a:r>
          </a:p>
          <a:p>
            <a:pPr algn="l" marL="727171" indent="-363585" lvl="1">
              <a:lnSpc>
                <a:spcPts val="4041"/>
              </a:lnSpc>
              <a:buFont typeface="Arial"/>
              <a:buChar char="•"/>
            </a:pPr>
            <a:r>
              <a:rPr lang="en-US" sz="3368">
                <a:solidFill>
                  <a:srgbClr val="091C53"/>
                </a:solidFill>
                <a:latin typeface="Fira Sans"/>
                <a:ea typeface="Fira Sans"/>
                <a:cs typeface="Fira Sans"/>
                <a:sym typeface="Fira Sans"/>
              </a:rPr>
              <a:t>Grid search over (p, d, q) and seasonal (P, D, Q, m)</a:t>
            </a:r>
          </a:p>
          <a:p>
            <a:pPr algn="l" marL="727171" indent="-363585" lvl="1">
              <a:lnSpc>
                <a:spcPts val="4041"/>
              </a:lnSpc>
              <a:buFont typeface="Arial"/>
              <a:buChar char="•"/>
            </a:pPr>
            <a:r>
              <a:rPr lang="en-US" sz="3368">
                <a:solidFill>
                  <a:srgbClr val="091C53"/>
                </a:solidFill>
                <a:latin typeface="Fira Sans"/>
                <a:ea typeface="Fira Sans"/>
                <a:cs typeface="Fira Sans"/>
                <a:sym typeface="Fira Sans"/>
              </a:rPr>
              <a:t>Based on AIC values to balance fit and complexity.</a:t>
            </a:r>
          </a:p>
          <a:p>
            <a:pPr algn="l">
              <a:lnSpc>
                <a:spcPts val="4041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DAG31IuG1dY</dc:identifier>
  <dcterms:modified xsi:type="dcterms:W3CDTF">2011-08-01T06:04:30Z</dcterms:modified>
  <cp:revision>1</cp:revision>
  <dc:title>Humidity Prediction for Ghatkopar Area by Time Series </dc:title>
</cp:coreProperties>
</file>